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51"/>
  </p:notesMasterIdLst>
  <p:sldIdLst>
    <p:sldId id="404" r:id="rId6"/>
    <p:sldId id="415" r:id="rId7"/>
    <p:sldId id="416" r:id="rId8"/>
    <p:sldId id="450" r:id="rId9"/>
    <p:sldId id="471" r:id="rId10"/>
    <p:sldId id="474" r:id="rId11"/>
    <p:sldId id="473" r:id="rId12"/>
    <p:sldId id="4593" r:id="rId13"/>
    <p:sldId id="479" r:id="rId14"/>
    <p:sldId id="270" r:id="rId15"/>
    <p:sldId id="281" r:id="rId16"/>
    <p:sldId id="4556" r:id="rId17"/>
    <p:sldId id="4560" r:id="rId18"/>
    <p:sldId id="4559" r:id="rId19"/>
    <p:sldId id="4582" r:id="rId20"/>
    <p:sldId id="257" r:id="rId21"/>
    <p:sldId id="258" r:id="rId22"/>
    <p:sldId id="259" r:id="rId23"/>
    <p:sldId id="260" r:id="rId24"/>
    <p:sldId id="267" r:id="rId25"/>
    <p:sldId id="268" r:id="rId26"/>
    <p:sldId id="269" r:id="rId27"/>
    <p:sldId id="271" r:id="rId28"/>
    <p:sldId id="276" r:id="rId29"/>
    <p:sldId id="278" r:id="rId30"/>
    <p:sldId id="272" r:id="rId31"/>
    <p:sldId id="4583" r:id="rId32"/>
    <p:sldId id="4584" r:id="rId33"/>
    <p:sldId id="4586" r:id="rId34"/>
    <p:sldId id="4587" r:id="rId35"/>
    <p:sldId id="4588" r:id="rId36"/>
    <p:sldId id="4589" r:id="rId37"/>
    <p:sldId id="4590" r:id="rId38"/>
    <p:sldId id="4591" r:id="rId39"/>
    <p:sldId id="4592" r:id="rId40"/>
    <p:sldId id="420" r:id="rId41"/>
    <p:sldId id="412" r:id="rId42"/>
    <p:sldId id="458" r:id="rId43"/>
    <p:sldId id="459" r:id="rId44"/>
    <p:sldId id="460" r:id="rId45"/>
    <p:sldId id="461" r:id="rId46"/>
    <p:sldId id="464" r:id="rId47"/>
    <p:sldId id="466" r:id="rId48"/>
    <p:sldId id="462" r:id="rId49"/>
    <p:sldId id="42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A7B5B9-FF9D-AE8D-A3AD-5AFE9E3680D8}" name="Douglas BLAIR" initials="DB" userId="S::Douglas.Blair@ghc.nhs.uk::c66b75d4-8939-471b-b939-8dd331b1e9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tney Sandra" initials="BS" lastIdx="6" clrIdx="0">
    <p:extLst>
      <p:ext uri="{19B8F6BF-5375-455C-9EA6-DF929625EA0E}">
        <p15:presenceInfo xmlns:p15="http://schemas.microsoft.com/office/powerpoint/2012/main" userId="S-1-5-21-4025843604-983706789-3528300023-3091" providerId="AD"/>
      </p:ext>
    </p:extLst>
  </p:cmAuthor>
  <p:cmAuthor id="2" name="Hartley Tanya" initials="HT" lastIdx="2" clrIdx="1">
    <p:extLst>
      <p:ext uri="{19B8F6BF-5375-455C-9EA6-DF929625EA0E}">
        <p15:presenceInfo xmlns:p15="http://schemas.microsoft.com/office/powerpoint/2012/main" userId="S-1-5-21-4025843604-983706789-3528300023-211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3399"/>
    <a:srgbClr val="0FB187"/>
    <a:srgbClr val="F67E3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190"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GLOS-CARE.NHS.UK\GCS\GCS-CS3\Executive%20Management\Finance%20and%20Performance\Finance\Provider%20Functions\3.%20Operational%20Finance%202016-ongoing\Reporting\2022-23\22-23%20AGM%20slides\22-23%20%20AGM%20tables%20and%20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los-care.nhs.uk\gcs\GCS-CS3\Executive%20Management\Finance%20and%20Performance\Finance\Provider%20Functions\3.%20Operational%20Finance%202016-ongoing\Reporting\2022-23\22-23%20AGM%20slides\22-23%20%20AGM%20tables%20and%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los-care.nhs.uk\gcs\GCS-CS3\Executive%20Management\Finance%20and%20Performance\Finance\Provider%20Functions\3.%20Operational%20Finance%202016-ongoing\Reporting\2022-23\22-23%20AGM%20slides\22-23%20%20AGM%20tables%20and%20char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86132983377085E-2"/>
          <c:y val="8.1665937591134441E-2"/>
          <c:w val="0.62082403796793262"/>
          <c:h val="0.91454357195242331"/>
        </c:manualLayout>
      </c:layout>
      <c:doughnutChart>
        <c:varyColors val="1"/>
        <c:dLbls>
          <c:showLegendKey val="0"/>
          <c:showVal val="1"/>
          <c:showCatName val="0"/>
          <c:showSerName val="0"/>
          <c:showPercent val="0"/>
          <c:showBubbleSize val="0"/>
          <c:showLeaderLines val="0"/>
        </c:dLbls>
        <c:firstSliceAng val="0"/>
        <c:holeSize val="39"/>
      </c:doughnutChart>
      <c:spPr>
        <a:noFill/>
        <a:ln w="25400">
          <a:noFill/>
        </a:ln>
        <a:effectLst/>
      </c:spPr>
    </c:plotArea>
    <c:legend>
      <c:legendPos val="r"/>
      <c:layout>
        <c:manualLayout>
          <c:xMode val="edge"/>
          <c:yMode val="edge"/>
          <c:x val="0.65099072332099328"/>
          <c:y val="1.9029303419419139E-2"/>
          <c:w val="0.34900927667900666"/>
          <c:h val="0.973949072536999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86132983377085E-2"/>
          <c:y val="8.1665937591134441E-2"/>
          <c:w val="0.62082403796793262"/>
          <c:h val="0.91454357195242331"/>
        </c:manualLayout>
      </c:layout>
      <c:doughnutChart>
        <c:varyColors val="1"/>
        <c:dLbls>
          <c:showLegendKey val="0"/>
          <c:showVal val="1"/>
          <c:showCatName val="0"/>
          <c:showSerName val="0"/>
          <c:showPercent val="0"/>
          <c:showBubbleSize val="0"/>
          <c:showLeaderLines val="0"/>
        </c:dLbls>
        <c:firstSliceAng val="0"/>
        <c:holeSize val="39"/>
      </c:doughnutChart>
      <c:spPr>
        <a:noFill/>
        <a:ln w="25400">
          <a:noFill/>
        </a:ln>
        <a:effectLst/>
      </c:spPr>
    </c:plotArea>
    <c:legend>
      <c:legendPos val="r"/>
      <c:layout>
        <c:manualLayout>
          <c:xMode val="edge"/>
          <c:yMode val="edge"/>
          <c:x val="0.65099072332099328"/>
          <c:y val="1.9029303419419139E-2"/>
          <c:w val="0.34900927667900666"/>
          <c:h val="0.97394907253699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86132983377085E-2"/>
          <c:y val="8.1665937591134441E-2"/>
          <c:w val="0.62082403796793262"/>
          <c:h val="0.91454357195242331"/>
        </c:manualLayout>
      </c:layout>
      <c:doughnutChart>
        <c:varyColors val="1"/>
        <c:dLbls>
          <c:showLegendKey val="0"/>
          <c:showVal val="1"/>
          <c:showCatName val="0"/>
          <c:showSerName val="0"/>
          <c:showPercent val="0"/>
          <c:showBubbleSize val="0"/>
          <c:showLeaderLines val="0"/>
        </c:dLbls>
        <c:firstSliceAng val="0"/>
        <c:holeSize val="39"/>
      </c:doughnutChart>
      <c:spPr>
        <a:noFill/>
        <a:ln w="25400">
          <a:noFill/>
        </a:ln>
        <a:effectLst/>
      </c:spPr>
    </c:plotArea>
    <c:legend>
      <c:legendPos val="r"/>
      <c:layout>
        <c:manualLayout>
          <c:xMode val="edge"/>
          <c:yMode val="edge"/>
          <c:x val="0.62837045200049768"/>
          <c:y val="1.6942069033068326E-2"/>
          <c:w val="0.34708336048851679"/>
          <c:h val="0.94882861107815775"/>
        </c:manualLayout>
      </c:layout>
      <c:overlay val="0"/>
      <c:spPr>
        <a:noFill/>
        <a:ln>
          <a:noFill/>
        </a:ln>
        <a:effectLst/>
      </c:spPr>
      <c:txPr>
        <a:bodyPr rot="0" spcFirstLastPara="1" vertOverflow="ellipsis" vert="horz" wrap="square" anchor="ctr" anchorCtr="1"/>
        <a:lstStyle/>
        <a:p>
          <a:pPr>
            <a:defRPr sz="1400" b="0" i="0" u="none" strike="noStrike" kern="10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3E297-3C7C-4095-8D8F-9BE8DBC265BD}" type="datetimeFigureOut">
              <a:rPr lang="en-GB" smtClean="0"/>
              <a:t>20/09/2024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263BB-6DB7-4318-89DC-BED2F603E549}" type="slidenum">
              <a:rPr lang="en-GB" smtClean="0"/>
              <a:t>‹#›</a:t>
            </a:fld>
            <a:endParaRPr lang="en-GB"/>
          </a:p>
        </p:txBody>
      </p:sp>
    </p:spTree>
    <p:extLst>
      <p:ext uri="{BB962C8B-B14F-4D97-AF65-F5344CB8AC3E}">
        <p14:creationId xmlns:p14="http://schemas.microsoft.com/office/powerpoint/2010/main" val="2226015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8263BB-6DB7-4318-89DC-BED2F603E549}" type="slidenum">
              <a:rPr lang="en-GB" smtClean="0"/>
              <a:t>3</a:t>
            </a:fld>
            <a:endParaRPr lang="en-GB"/>
          </a:p>
        </p:txBody>
      </p:sp>
    </p:spTree>
    <p:extLst>
      <p:ext uri="{BB962C8B-B14F-4D97-AF65-F5344CB8AC3E}">
        <p14:creationId xmlns:p14="http://schemas.microsoft.com/office/powerpoint/2010/main" val="147312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14</a:t>
            </a:fld>
            <a:endParaRPr lang="en-GB"/>
          </a:p>
        </p:txBody>
      </p:sp>
    </p:spTree>
    <p:extLst>
      <p:ext uri="{BB962C8B-B14F-4D97-AF65-F5344CB8AC3E}">
        <p14:creationId xmlns:p14="http://schemas.microsoft.com/office/powerpoint/2010/main" val="46872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15</a:t>
            </a:fld>
            <a:endParaRPr lang="en-GB"/>
          </a:p>
        </p:txBody>
      </p:sp>
    </p:spTree>
    <p:extLst>
      <p:ext uri="{BB962C8B-B14F-4D97-AF65-F5344CB8AC3E}">
        <p14:creationId xmlns:p14="http://schemas.microsoft.com/office/powerpoint/2010/main" val="6102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B259DB-4375-41AE-9080-02C46B96F94A}" type="slidenum">
              <a:rPr lang="en-GB" smtClean="0"/>
              <a:t>28</a:t>
            </a:fld>
            <a:endParaRPr lang="en-GB"/>
          </a:p>
        </p:txBody>
      </p:sp>
    </p:spTree>
    <p:extLst>
      <p:ext uri="{BB962C8B-B14F-4D97-AF65-F5344CB8AC3E}">
        <p14:creationId xmlns:p14="http://schemas.microsoft.com/office/powerpoint/2010/main" val="248729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The </a:t>
            </a:r>
            <a:r>
              <a:rPr kumimoji="0" lang="en-GB" sz="14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Quality Priorities </a:t>
            </a:r>
            <a:r>
              <a:rPr kumimoji="0" lang="en-GB" sz="14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originate from the </a:t>
            </a:r>
            <a:r>
              <a:rPr kumimoji="0" lang="en-GB" sz="14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Quality Strategy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Our Quality Strategy sets out our quality ambitions, strategic goals, priorities, and the approaches we will take to measure our progress. It is one of six integrated enabling strategies delivering </a:t>
            </a:r>
            <a:r>
              <a:rPr kumimoji="0" lang="en-GB" sz="14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Gloucestershire Health and Care NHS Foundation Trust’s (GHC) strategy: ‘Our Strategy for the Future 2021-2026’.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 Through our Quality Strategy, we are making clear our commitment and approach to empower the people at the heart of our services. Our colleagues have the freedom, skills, tools and resources to work in partnership with the people we serve to improve and innovate safely towards defined quality goals. </a:t>
            </a:r>
            <a:endParaRPr kumimoji="0" lang="en-GB" sz="14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DB259DB-4375-41AE-9080-02C46B96F94A}" type="slidenum">
              <a:rPr lang="en-GB" smtClean="0"/>
              <a:t>29</a:t>
            </a:fld>
            <a:endParaRPr lang="en-GB"/>
          </a:p>
        </p:txBody>
      </p:sp>
    </p:spTree>
    <p:extLst>
      <p:ext uri="{BB962C8B-B14F-4D97-AF65-F5344CB8AC3E}">
        <p14:creationId xmlns:p14="http://schemas.microsoft.com/office/powerpoint/2010/main" val="326565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Care Quality Commission is the regulator and inspector for health and social care providers in England.</a:t>
            </a:r>
          </a:p>
          <a:p>
            <a:pPr marL="171450" indent="-171450">
              <a:buFontTx/>
              <a:buChar char="-"/>
            </a:pPr>
            <a:r>
              <a:rPr lang="en-GB" dirty="0"/>
              <a:t>Following our most recent Trust inspection we received an overall rating of Good</a:t>
            </a:r>
          </a:p>
          <a:p>
            <a:pPr marL="171450" indent="-171450">
              <a:buFontTx/>
              <a:buChar char="-"/>
            </a:pPr>
            <a:r>
              <a:rPr lang="en-GB" dirty="0"/>
              <a:t>It is important to recognise that underneath the overall rating there are service specific ratings.  Our physical health inpatient and community services hold ratings of good, with a few rated outstanding.  This is largely reflective in our community mental health services from their last inspection in 2016.  Our mental health inpatient services have ratings of requires improvement and our learning disability inpatient service which is Berkeley House has a rating of inadequate</a:t>
            </a:r>
          </a:p>
        </p:txBody>
      </p:sp>
      <p:sp>
        <p:nvSpPr>
          <p:cNvPr id="4" name="Slide Number Placeholder 3"/>
          <p:cNvSpPr>
            <a:spLocks noGrp="1"/>
          </p:cNvSpPr>
          <p:nvPr>
            <p:ph type="sldNum" sz="quarter" idx="5"/>
          </p:nvPr>
        </p:nvSpPr>
        <p:spPr/>
        <p:txBody>
          <a:bodyPr/>
          <a:lstStyle/>
          <a:p>
            <a:fld id="{9DB259DB-4375-41AE-9080-02C46B96F94A}" type="slidenum">
              <a:rPr lang="en-GB" smtClean="0"/>
              <a:t>30</a:t>
            </a:fld>
            <a:endParaRPr lang="en-GB"/>
          </a:p>
        </p:txBody>
      </p:sp>
    </p:spTree>
    <p:extLst>
      <p:ext uri="{BB962C8B-B14F-4D97-AF65-F5344CB8AC3E}">
        <p14:creationId xmlns:p14="http://schemas.microsoft.com/office/powerpoint/2010/main" val="1340650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To delivery our Quality Strategy we have identified a number of quality priority which we are working to achieve over two years from 2023 to 2025</a:t>
            </a:r>
          </a:p>
          <a:p>
            <a:pPr marL="171450" indent="-171450">
              <a:buFontTx/>
              <a:buChar char="-"/>
            </a:pPr>
            <a:r>
              <a:rPr lang="en-GB" dirty="0"/>
              <a:t>These were developed from a range of stakeholder events by our Strategy and Partnership Team including those with lived experience.</a:t>
            </a:r>
          </a:p>
          <a:p>
            <a:pPr marL="171450" indent="-171450">
              <a:buFontTx/>
              <a:buChar char="-"/>
            </a:pPr>
            <a:r>
              <a:rPr lang="en-GB" dirty="0"/>
              <a:t>Many of these priorities are linked to the areas of improvement identified by CQC inspections, others respond to areas of clinical improvement that we have identified through our own governance assurance as well as other regional and national opportunities.</a:t>
            </a:r>
          </a:p>
        </p:txBody>
      </p:sp>
      <p:sp>
        <p:nvSpPr>
          <p:cNvPr id="4" name="Slide Number Placeholder 3"/>
          <p:cNvSpPr>
            <a:spLocks noGrp="1"/>
          </p:cNvSpPr>
          <p:nvPr>
            <p:ph type="sldNum" sz="quarter" idx="5"/>
          </p:nvPr>
        </p:nvSpPr>
        <p:spPr/>
        <p:txBody>
          <a:bodyPr/>
          <a:lstStyle/>
          <a:p>
            <a:fld id="{9DB259DB-4375-41AE-9080-02C46B96F94A}" type="slidenum">
              <a:rPr lang="en-GB" smtClean="0"/>
              <a:t>31</a:t>
            </a:fld>
            <a:endParaRPr lang="en-GB"/>
          </a:p>
        </p:txBody>
      </p:sp>
    </p:spTree>
    <p:extLst>
      <p:ext uri="{BB962C8B-B14F-4D97-AF65-F5344CB8AC3E}">
        <p14:creationId xmlns:p14="http://schemas.microsoft.com/office/powerpoint/2010/main" val="2138194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quality ambition that we hold within our Quality Strategy, as set out in the earlier slides are underpinned by the three pillars of quality, which are</a:t>
            </a:r>
          </a:p>
          <a:p>
            <a:pPr marL="171450" indent="-171450">
              <a:buFontTx/>
              <a:buChar char="-"/>
            </a:pPr>
            <a:endParaRPr lang="en-GB" dirty="0"/>
          </a:p>
          <a:p>
            <a:pPr marL="171450" indent="-171450">
              <a:buFontTx/>
              <a:buChar char="-"/>
            </a:pPr>
            <a:r>
              <a:rPr lang="en-GB" dirty="0"/>
              <a:t>Set out examples against each pillar, these are broad and we will triangulate the data across these different sources to support our overall position of assurance</a:t>
            </a:r>
          </a:p>
        </p:txBody>
      </p:sp>
      <p:sp>
        <p:nvSpPr>
          <p:cNvPr id="4" name="Slide Number Placeholder 3"/>
          <p:cNvSpPr>
            <a:spLocks noGrp="1"/>
          </p:cNvSpPr>
          <p:nvPr>
            <p:ph type="sldNum" sz="quarter" idx="5"/>
          </p:nvPr>
        </p:nvSpPr>
        <p:spPr/>
        <p:txBody>
          <a:bodyPr/>
          <a:lstStyle/>
          <a:p>
            <a:fld id="{9DB259DB-4375-41AE-9080-02C46B96F94A}" type="slidenum">
              <a:rPr lang="en-GB" smtClean="0"/>
              <a:t>32</a:t>
            </a:fld>
            <a:endParaRPr lang="en-GB"/>
          </a:p>
        </p:txBody>
      </p:sp>
    </p:spTree>
    <p:extLst>
      <p:ext uri="{BB962C8B-B14F-4D97-AF65-F5344CB8AC3E}">
        <p14:creationId xmlns:p14="http://schemas.microsoft.com/office/powerpoint/2010/main" val="77050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All audits included recommendations to share improvement and best practice across the organisation. Some themes have featured highly and align to ongoing work such as falls prevention, dementia education, and length of stay.</a:t>
            </a:r>
          </a:p>
          <a:p>
            <a:pPr marL="171450" indent="-171450">
              <a:buFontTx/>
              <a:buChar char="-"/>
            </a:pPr>
            <a:r>
              <a:rPr lang="en-GB" dirty="0"/>
              <a:t>R&amp;I – we will be working closely with Research 4 Gloucestershire partners during this year to set up systems to support a truly collaborative, system wide approach to research, development and innovation.</a:t>
            </a:r>
          </a:p>
          <a:p>
            <a:pPr marL="171450" indent="-171450">
              <a:buFontTx/>
              <a:buChar char="-"/>
            </a:pPr>
            <a:r>
              <a:rPr lang="en-GB" dirty="0"/>
              <a:t>Virtual wards span 5 specialities </a:t>
            </a:r>
          </a:p>
          <a:p>
            <a:pPr marL="171450" indent="-171450">
              <a:buFontTx/>
              <a:buChar char="-"/>
            </a:pPr>
            <a:r>
              <a:rPr lang="en-GB" dirty="0"/>
              <a:t>QI survey – of 211 people, 82% had heard of QI, 65% said QI was a standing agenda item on team meetings, 66% rated themselves as having at least some awareness of QI, 50% state they had been involved in a QI project (as a team, in the trust, as a lead)</a:t>
            </a:r>
          </a:p>
        </p:txBody>
      </p:sp>
      <p:sp>
        <p:nvSpPr>
          <p:cNvPr id="4" name="Slide Number Placeholder 3"/>
          <p:cNvSpPr>
            <a:spLocks noGrp="1"/>
          </p:cNvSpPr>
          <p:nvPr>
            <p:ph type="sldNum" sz="quarter" idx="5"/>
          </p:nvPr>
        </p:nvSpPr>
        <p:spPr/>
        <p:txBody>
          <a:bodyPr/>
          <a:lstStyle/>
          <a:p>
            <a:fld id="{9DB259DB-4375-41AE-9080-02C46B96F94A}" type="slidenum">
              <a:rPr lang="en-GB" smtClean="0"/>
              <a:t>33</a:t>
            </a:fld>
            <a:endParaRPr lang="en-GB"/>
          </a:p>
        </p:txBody>
      </p:sp>
    </p:spTree>
    <p:extLst>
      <p:ext uri="{BB962C8B-B14F-4D97-AF65-F5344CB8AC3E}">
        <p14:creationId xmlns:p14="http://schemas.microsoft.com/office/powerpoint/2010/main" val="361503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200" dirty="0">
                <a:solidFill>
                  <a:schemeClr val="accent4">
                    <a:lumMod val="50000"/>
                  </a:schemeClr>
                </a:solidFill>
                <a:latin typeface="Arial" panose="020B0604020202020204" pitchFamily="34" charset="0"/>
                <a:cs typeface="Arial" panose="020B0604020202020204" pitchFamily="34" charset="0"/>
              </a:rPr>
              <a:t>FFT – uplift in responses is 20256 to 30519. In 2023/24 we received 150 formal complaints and 218 formal concerns –  an alteration on the previous year from 136 formal complaints and 689 concerns.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solidFill>
                  <a:schemeClr val="accent4">
                    <a:lumMod val="50000"/>
                  </a:schemeClr>
                </a:solidFill>
                <a:latin typeface="Arial" panose="020B0604020202020204" pitchFamily="34" charset="0"/>
                <a:cs typeface="Arial" panose="020B0604020202020204" pitchFamily="34" charset="0"/>
              </a:rPr>
              <a:t>As in previous years the number of compliments received far outweighed complaints and concerns and we received 2506 compliments in total.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solidFill>
                  <a:schemeClr val="accent4">
                    <a:lumMod val="50000"/>
                  </a:schemeClr>
                </a:solidFill>
                <a:latin typeface="Arial" panose="020B0604020202020204" pitchFamily="34" charset="0"/>
                <a:cs typeface="Arial" panose="020B0604020202020204" pitchFamily="34" charset="0"/>
              </a:rPr>
              <a:t>The new Patient and Carer Experience Team (PCET) process launched on 1</a:t>
            </a:r>
            <a:r>
              <a:rPr lang="en-GB" sz="1200" baseline="30000" dirty="0">
                <a:solidFill>
                  <a:schemeClr val="accent4">
                    <a:lumMod val="50000"/>
                  </a:schemeClr>
                </a:solidFill>
                <a:latin typeface="Arial" panose="020B0604020202020204" pitchFamily="34" charset="0"/>
                <a:cs typeface="Arial" panose="020B0604020202020204" pitchFamily="34" charset="0"/>
              </a:rPr>
              <a:t>st</a:t>
            </a:r>
            <a:r>
              <a:rPr lang="en-GB" sz="1200" dirty="0">
                <a:solidFill>
                  <a:schemeClr val="accent4">
                    <a:lumMod val="50000"/>
                  </a:schemeClr>
                </a:solidFill>
                <a:latin typeface="Arial" panose="020B0604020202020204" pitchFamily="34" charset="0"/>
                <a:cs typeface="Arial" panose="020B0604020202020204" pitchFamily="34" charset="0"/>
              </a:rPr>
              <a:t> August and is in line with the revised NHS Complaints Standard that ensure the correct structures and systems are in place to capture and act on feedback, provide timely resolutions and deliver better patient and carer (and staff)  experience</a:t>
            </a:r>
            <a:r>
              <a:rPr lang="en-GB" sz="1200" dirty="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a:latin typeface="Arial" panose="020B0604020202020204" pitchFamily="34" charset="0"/>
                <a:cs typeface="Arial" panose="020B0604020202020204" pitchFamily="34" charset="0"/>
              </a:rPr>
              <a:t>Triangle </a:t>
            </a:r>
            <a:r>
              <a:rPr lang="en-GB" sz="1200" dirty="0">
                <a:latin typeface="Arial" panose="020B0604020202020204" pitchFamily="34" charset="0"/>
                <a:cs typeface="Arial" panose="020B0604020202020204" pitchFamily="34" charset="0"/>
              </a:rPr>
              <a:t>of Care</a:t>
            </a:r>
            <a:r>
              <a:rPr lang="en-GB" sz="1200" dirty="0">
                <a:solidFill>
                  <a:schemeClr val="accent4">
                    <a:lumMod val="50000"/>
                  </a:schemeClr>
                </a:solidFill>
                <a:latin typeface="Arial" panose="020B0604020202020204" pitchFamily="34" charset="0"/>
                <a:ea typeface="Aptos" panose="020B0004020202020204" pitchFamily="34" charset="0"/>
                <a:cs typeface="Arial" panose="020B0604020202020204" pitchFamily="34" charset="0"/>
              </a:rPr>
              <a:t> is a national accreditation that recognises the alliance between carers, service users and health professionals which promotes safety and recovery. </a:t>
            </a:r>
            <a:endParaRPr lang="en-GB"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latin typeface="Arial" panose="020B0604020202020204" pitchFamily="34" charset="0"/>
                <a:cs typeface="Arial" panose="020B0604020202020204" pitchFamily="34" charset="0"/>
              </a:rPr>
              <a:t>FTSU – we recognise there is still work to do with 14% staff who spoke up felt that they have been adversely affected as a result.</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dirty="0">
              <a:solidFill>
                <a:schemeClr val="accent4">
                  <a:lumMod val="50000"/>
                </a:schemeClr>
              </a:solidFill>
              <a:latin typeface="Arial" panose="020B0604020202020204" pitchFamily="34" charset="0"/>
              <a:cs typeface="Arial" panose="020B0604020202020204" pitchFamily="34" charset="0"/>
            </a:endParaRP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9DB259DB-4375-41AE-9080-02C46B96F94A}" type="slidenum">
              <a:rPr lang="en-GB" smtClean="0"/>
              <a:t>34</a:t>
            </a:fld>
            <a:endParaRPr lang="en-GB"/>
          </a:p>
        </p:txBody>
      </p:sp>
    </p:spTree>
    <p:extLst>
      <p:ext uri="{BB962C8B-B14F-4D97-AF65-F5344CB8AC3E}">
        <p14:creationId xmlns:p14="http://schemas.microsoft.com/office/powerpoint/2010/main" val="38437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PSIRF four aims. New learning responses such as After Action Reviews – positivity and contributing to a culture of learning</a:t>
            </a:r>
          </a:p>
          <a:p>
            <a:pPr marL="171450" indent="-171450">
              <a:buFontTx/>
              <a:buChar char="-"/>
            </a:pPr>
            <a:r>
              <a:rPr lang="en-GB" dirty="0"/>
              <a:t>Anonymous feedback quote </a:t>
            </a:r>
            <a:r>
              <a:rPr lang="en-GB" i="1" dirty="0">
                <a:solidFill>
                  <a:schemeClr val="accent4">
                    <a:lumMod val="50000"/>
                  </a:schemeClr>
                </a:solidFill>
                <a:latin typeface="Arial" panose="020B0604020202020204" pitchFamily="34" charset="0"/>
                <a:cs typeface="Arial" panose="020B0604020202020204" pitchFamily="34" charset="0"/>
              </a:rPr>
              <a:t>“the meeting was very helpful and brough together multiple teams that were involved in the 	persons care. We identified learning areas collaboratively.” </a:t>
            </a:r>
            <a:endParaRPr lang="en-GB" dirty="0"/>
          </a:p>
          <a:p>
            <a:pPr marL="171450" indent="-171450">
              <a:buFontTx/>
              <a:buChar char="-"/>
            </a:pPr>
            <a:r>
              <a:rPr lang="en-GB" dirty="0"/>
              <a:t>Serious incidents 2023/24 – MH 22 down from 31 previous year, and PH 0 down from 8 in previous year</a:t>
            </a:r>
          </a:p>
          <a:p>
            <a:pPr marL="171450" indent="-171450">
              <a:buFontTx/>
              <a:buChar char="-"/>
            </a:pPr>
            <a:r>
              <a:rPr lang="en-GB" dirty="0"/>
              <a:t>Any relevant details for safeguarding processes?</a:t>
            </a:r>
          </a:p>
          <a:p>
            <a:pPr marL="171450" indent="-171450">
              <a:buFontTx/>
              <a:buChar char="-"/>
            </a:pPr>
            <a:r>
              <a:rPr lang="en-GB" dirty="0"/>
              <a:t>Supervision is a fundamental clinical practices for all staff in clinical services to delivering safe, effective care.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The CQC closed culture-related work applies to services that can be described as locked environments or areas where open access is restricted. Alongside these areas, services that deliver care to people that have communication or significant cognitive challenges are also considered at risk of becoming a closed culture. We have identified the settings in the Trust as </a:t>
            </a:r>
            <a:r>
              <a:rPr lang="en-GB" sz="1200" i="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potentially </a:t>
            </a:r>
            <a:r>
              <a:rPr lang="en-GB" sz="1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having a raised risk of a closed culture. Which are the focus of increased monitoring and support to eliminate this risk.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Feedback from ME around excellent standard shows that families were appreciative of the Medical Examiner input and were satisfied with the cause of death given and gladly gave feedback about care when asked.</a:t>
            </a:r>
            <a:endParaRPr lang="en-GB" sz="1200" dirty="0">
              <a:solidFill>
                <a:schemeClr val="accent4">
                  <a:lumMod val="50000"/>
                </a:schemeClr>
              </a:solidFill>
              <a:latin typeface="Arial" panose="020B0604020202020204" pitchFamily="34" charset="0"/>
              <a:cs typeface="Arial" panose="020B0604020202020204" pitchFamily="34" charset="0"/>
            </a:endParaRP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9DB259DB-4375-41AE-9080-02C46B96F94A}" type="slidenum">
              <a:rPr lang="en-GB" smtClean="0"/>
              <a:t>35</a:t>
            </a:fld>
            <a:endParaRPr lang="en-GB"/>
          </a:p>
        </p:txBody>
      </p:sp>
    </p:spTree>
    <p:extLst>
      <p:ext uri="{BB962C8B-B14F-4D97-AF65-F5344CB8AC3E}">
        <p14:creationId xmlns:p14="http://schemas.microsoft.com/office/powerpoint/2010/main" val="118394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6</a:t>
            </a:fld>
            <a:endParaRPr lang="en-GB"/>
          </a:p>
        </p:txBody>
      </p:sp>
    </p:spTree>
    <p:extLst>
      <p:ext uri="{BB962C8B-B14F-4D97-AF65-F5344CB8AC3E}">
        <p14:creationId xmlns:p14="http://schemas.microsoft.com/office/powerpoint/2010/main" val="118521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7</a:t>
            </a:fld>
            <a:endParaRPr lang="en-GB"/>
          </a:p>
        </p:txBody>
      </p:sp>
    </p:spTree>
    <p:extLst>
      <p:ext uri="{BB962C8B-B14F-4D97-AF65-F5344CB8AC3E}">
        <p14:creationId xmlns:p14="http://schemas.microsoft.com/office/powerpoint/2010/main" val="203893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8</a:t>
            </a:fld>
            <a:endParaRPr lang="en-GB"/>
          </a:p>
        </p:txBody>
      </p:sp>
    </p:spTree>
    <p:extLst>
      <p:ext uri="{BB962C8B-B14F-4D97-AF65-F5344CB8AC3E}">
        <p14:creationId xmlns:p14="http://schemas.microsoft.com/office/powerpoint/2010/main" val="164311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9</a:t>
            </a:fld>
            <a:endParaRPr lang="en-GB"/>
          </a:p>
        </p:txBody>
      </p:sp>
    </p:spTree>
    <p:extLst>
      <p:ext uri="{BB962C8B-B14F-4D97-AF65-F5344CB8AC3E}">
        <p14:creationId xmlns:p14="http://schemas.microsoft.com/office/powerpoint/2010/main" val="265381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10</a:t>
            </a:fld>
            <a:endParaRPr lang="en-GB"/>
          </a:p>
        </p:txBody>
      </p:sp>
    </p:spTree>
    <p:extLst>
      <p:ext uri="{BB962C8B-B14F-4D97-AF65-F5344CB8AC3E}">
        <p14:creationId xmlns:p14="http://schemas.microsoft.com/office/powerpoint/2010/main" val="85297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334FC8-D164-4C22-A40D-D09B882AEC43}" type="slidenum">
              <a:rPr lang="en-GB" smtClean="0"/>
              <a:t>11</a:t>
            </a:fld>
            <a:endParaRPr lang="en-GB"/>
          </a:p>
        </p:txBody>
      </p:sp>
    </p:spTree>
    <p:extLst>
      <p:ext uri="{BB962C8B-B14F-4D97-AF65-F5344CB8AC3E}">
        <p14:creationId xmlns:p14="http://schemas.microsoft.com/office/powerpoint/2010/main" val="124797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34FC8-D164-4C22-A40D-D09B882AEC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993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334FC8-D164-4C22-A40D-D09B882AEC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059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5101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206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1488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D24859-6AA4-420E-89D4-217A4D84B7D2}" type="datetimeFigureOut">
              <a:rPr lang="en-GB" smtClean="0"/>
              <a:t>20/09/2024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978817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24859-6AA4-420E-89D4-217A4D84B7D2}" type="datetimeFigureOut">
              <a:rPr lang="en-GB" smtClean="0"/>
              <a:t>20/09/2024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1179224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D24859-6AA4-420E-89D4-217A4D84B7D2}" type="datetimeFigureOut">
              <a:rPr lang="en-GB" smtClean="0"/>
              <a:t>20/09/2024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3658926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D24859-6AA4-420E-89D4-217A4D84B7D2}" type="datetimeFigureOut">
              <a:rPr lang="en-GB" smtClean="0"/>
              <a:t>20/09/2024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263622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D24859-6AA4-420E-89D4-217A4D84B7D2}" type="datetimeFigureOut">
              <a:rPr lang="en-GB" smtClean="0"/>
              <a:t>20/09/2024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606019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D24859-6AA4-420E-89D4-217A4D84B7D2}" type="datetimeFigureOut">
              <a:rPr lang="en-GB" smtClean="0"/>
              <a:t>20/09/2024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1240192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24859-6AA4-420E-89D4-217A4D84B7D2}" type="datetimeFigureOut">
              <a:rPr lang="en-GB" smtClean="0"/>
              <a:t>20/09/2024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2885004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D24859-6AA4-420E-89D4-217A4D84B7D2}" type="datetimeFigureOut">
              <a:rPr lang="en-GB" smtClean="0"/>
              <a:t>20/09/2024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198179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8720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D24859-6AA4-420E-89D4-217A4D84B7D2}" type="datetimeFigureOut">
              <a:rPr lang="en-GB" smtClean="0"/>
              <a:t>20/09/2024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90227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24859-6AA4-420E-89D4-217A4D84B7D2}" type="datetimeFigureOut">
              <a:rPr lang="en-GB" smtClean="0"/>
              <a:t>20/09/2024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3793628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D24859-6AA4-420E-89D4-217A4D84B7D2}" type="datetimeFigureOut">
              <a:rPr lang="en-GB" smtClean="0"/>
              <a:t>20/09/2024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F93224-636D-4EB5-B8CE-E704D9B96AFB}" type="slidenum">
              <a:rPr lang="en-GB" smtClean="0"/>
              <a:t>‹#›</a:t>
            </a:fld>
            <a:endParaRPr lang="en-GB"/>
          </a:p>
        </p:txBody>
      </p:sp>
    </p:spTree>
    <p:extLst>
      <p:ext uri="{BB962C8B-B14F-4D97-AF65-F5344CB8AC3E}">
        <p14:creationId xmlns:p14="http://schemas.microsoft.com/office/powerpoint/2010/main" val="101663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73184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068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457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1986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011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8329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83433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29E92A-E13F-4C83-8285-A15068672D57}" type="datetimeFigureOut">
              <a:rPr lang="en-GB" smtClean="0">
                <a:solidFill>
                  <a:prstClr val="black">
                    <a:tint val="75000"/>
                  </a:prstClr>
                </a:solidFill>
              </a:rPr>
              <a:pPr/>
              <a:t>20/09/2024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8C7F81B-02F5-4C12-85DB-9E29CD887ED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3011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24859-6AA4-420E-89D4-217A4D84B7D2}" type="datetimeFigureOut">
              <a:rPr lang="en-GB" smtClean="0"/>
              <a:t>20/09/2024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93224-636D-4EB5-B8CE-E704D9B96AFB}" type="slidenum">
              <a:rPr lang="en-GB" smtClean="0"/>
              <a:t>‹#›</a:t>
            </a:fld>
            <a:endParaRPr lang="en-GB"/>
          </a:p>
        </p:txBody>
      </p:sp>
    </p:spTree>
    <p:extLst>
      <p:ext uri="{BB962C8B-B14F-4D97-AF65-F5344CB8AC3E}">
        <p14:creationId xmlns:p14="http://schemas.microsoft.com/office/powerpoint/2010/main" val="31542543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3.emf"/><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emf"/><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emf"/><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hyperlink" Target="mailto:Sandra.Betney@GHC.NHS.UK" TargetMode="External"/><Relationship Id="rId2" Type="http://schemas.openxmlformats.org/officeDocument/2006/relationships/hyperlink" Target="http://www.ghc.nhs.uk/who-we-are/publications" TargetMode="Externa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Stephen.Andrews@ghc.nhs.u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B83C7-FB53-443E-A0B6-555E8A077861}"/>
              </a:ext>
            </a:extLst>
          </p:cNvPr>
          <p:cNvPicPr>
            <a:picLocks noChangeAspect="1"/>
          </p:cNvPicPr>
          <p:nvPr/>
        </p:nvPicPr>
        <p:blipFill rotWithShape="1">
          <a:blip r:embed="rId2">
            <a:extLst>
              <a:ext uri="{28A0092B-C50C-407E-A947-70E740481C1C}">
                <a14:useLocalDpi xmlns:a14="http://schemas.microsoft.com/office/drawing/2010/main" val="0"/>
              </a:ext>
            </a:extLst>
          </a:blip>
          <a:srcRect b="18563"/>
          <a:stretch/>
        </p:blipFill>
        <p:spPr>
          <a:xfrm>
            <a:off x="0" y="893893"/>
            <a:ext cx="9154428" cy="59641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926" y="259737"/>
            <a:ext cx="2779756" cy="63415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8" y="259577"/>
            <a:ext cx="1104255" cy="560208"/>
          </a:xfrm>
          <a:prstGeom prst="rect">
            <a:avLst/>
          </a:prstGeom>
        </p:spPr>
      </p:pic>
      <p:sp>
        <p:nvSpPr>
          <p:cNvPr id="7" name="Title 6"/>
          <p:cNvSpPr>
            <a:spLocks noGrp="1"/>
          </p:cNvSpPr>
          <p:nvPr>
            <p:ph type="title"/>
          </p:nvPr>
        </p:nvSpPr>
        <p:spPr>
          <a:xfrm>
            <a:off x="-41190" y="819785"/>
            <a:ext cx="9144000" cy="1143000"/>
          </a:xfrm>
        </p:spPr>
        <p:txBody>
          <a:bodyPr>
            <a:normAutofit/>
          </a:bodyPr>
          <a:lstStyle/>
          <a:p>
            <a:r>
              <a:rPr lang="en-GB" sz="3600" dirty="0">
                <a:solidFill>
                  <a:srgbClr val="00B0F0"/>
                </a:solidFill>
                <a:latin typeface="Arial" panose="020B0604020202020204" pitchFamily="34" charset="0"/>
                <a:cs typeface="Arial" panose="020B0604020202020204" pitchFamily="34" charset="0"/>
              </a:rPr>
              <a:t>Welcome to our</a:t>
            </a:r>
          </a:p>
        </p:txBody>
      </p:sp>
      <p:pic>
        <p:nvPicPr>
          <p:cNvPr id="9" name="Picture 8"/>
          <p:cNvPicPr>
            <a:picLocks noChangeAspect="1"/>
          </p:cNvPicPr>
          <p:nvPr/>
        </p:nvPicPr>
        <p:blipFill>
          <a:blip r:embed="rId5"/>
          <a:stretch>
            <a:fillRect/>
          </a:stretch>
        </p:blipFill>
        <p:spPr>
          <a:xfrm>
            <a:off x="1182952" y="6395325"/>
            <a:ext cx="6778096" cy="202937"/>
          </a:xfrm>
          <a:prstGeom prst="rect">
            <a:avLst/>
          </a:prstGeom>
        </p:spPr>
      </p:pic>
      <p:sp>
        <p:nvSpPr>
          <p:cNvPr id="10" name="Title 6"/>
          <p:cNvSpPr txBox="1">
            <a:spLocks/>
          </p:cNvSpPr>
          <p:nvPr/>
        </p:nvSpPr>
        <p:spPr>
          <a:xfrm>
            <a:off x="-35976" y="1373902"/>
            <a:ext cx="91440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GB" sz="4800" b="1" dirty="0">
                <a:solidFill>
                  <a:srgbClr val="0070C0"/>
                </a:solidFill>
                <a:latin typeface="Arial" panose="020B0604020202020204" pitchFamily="34" charset="0"/>
                <a:cs typeface="Arial" panose="020B0604020202020204" pitchFamily="34" charset="0"/>
              </a:rPr>
              <a:t>Annual General Meeting</a:t>
            </a:r>
          </a:p>
        </p:txBody>
      </p:sp>
    </p:spTree>
    <p:extLst>
      <p:ext uri="{BB962C8B-B14F-4D97-AF65-F5344CB8AC3E}">
        <p14:creationId xmlns:p14="http://schemas.microsoft.com/office/powerpoint/2010/main" val="353860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FEEA67-3E04-4DFE-BAB7-B8542C39F13D}"/>
              </a:ext>
            </a:extLst>
          </p:cNvPr>
          <p:cNvSpPr/>
          <p:nvPr/>
        </p:nvSpPr>
        <p:spPr>
          <a:xfrm>
            <a:off x="270600" y="4192757"/>
            <a:ext cx="8419900" cy="2918748"/>
          </a:xfrm>
          <a:prstGeom prst="rect">
            <a:avLst/>
          </a:prstGeom>
        </p:spPr>
        <p:txBody>
          <a:bodyPr wrap="square">
            <a:spAutoFit/>
          </a:bodyPr>
          <a:lstStyle/>
          <a:p>
            <a:pPr>
              <a:spcAft>
                <a:spcPts val="0"/>
              </a:spcAft>
            </a:pPr>
            <a:r>
              <a:rPr lang="en-GB"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We have </a:t>
            </a:r>
            <a:r>
              <a:rPr lang="en-GB" sz="2400" b="1" dirty="0">
                <a:latin typeface="Arial" panose="020B0604020202020204" pitchFamily="34" charset="0"/>
                <a:ea typeface="Calibri" panose="020F0502020204030204" pitchFamily="34" charset="0"/>
                <a:cs typeface="Times New Roman" panose="02020603050405020304" pitchFamily="18" charset="0"/>
              </a:rPr>
              <a:t>four strategic aims: </a:t>
            </a:r>
            <a:endParaRPr lang="en-GB" sz="24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ts val="1950"/>
              </a:lnSpc>
              <a:spcAft>
                <a:spcPts val="0"/>
              </a:spcAft>
              <a:buSzPts val="1000"/>
              <a:buFont typeface="Symbol" panose="05050102010706020507" pitchFamily="18" charset="2"/>
              <a:buChar char=""/>
              <a:tabLst>
                <a:tab pos="457200" algn="l"/>
              </a:tabLst>
            </a:pPr>
            <a:r>
              <a:rPr lang="en-GB" sz="2000" dirty="0">
                <a:solidFill>
                  <a:srgbClr val="FF3399"/>
                </a:solidFill>
                <a:latin typeface="Arial" panose="020B0604020202020204" pitchFamily="34" charset="0"/>
                <a:ea typeface="Times New Roman" panose="02020603050405020304" pitchFamily="18" charset="0"/>
                <a:cs typeface="Times New Roman" panose="02020603050405020304" pitchFamily="18" charset="0"/>
              </a:rPr>
              <a:t>High Quality Care</a:t>
            </a:r>
            <a:endParaRPr lang="en-GB" sz="2000" dirty="0">
              <a:solidFill>
                <a:srgbClr val="FF339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en-GB" sz="2000"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Better Health</a:t>
            </a:r>
            <a:endParaRPr lang="en-GB" sz="20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en-GB" sz="2000" dirty="0">
                <a:solidFill>
                  <a:srgbClr val="FF9900"/>
                </a:solidFill>
                <a:latin typeface="Arial" panose="020B0604020202020204" pitchFamily="34" charset="0"/>
                <a:ea typeface="Times New Roman" panose="02020603050405020304" pitchFamily="18" charset="0"/>
                <a:cs typeface="Times New Roman" panose="02020603050405020304" pitchFamily="18" charset="0"/>
              </a:rPr>
              <a:t>Great Place to Work</a:t>
            </a:r>
            <a:endParaRPr lang="en-GB" sz="2000" dirty="0">
              <a:solidFill>
                <a:srgbClr val="FF99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50000"/>
              </a:lnSpc>
              <a:spcAft>
                <a:spcPts val="0"/>
              </a:spcAft>
              <a:buSzPts val="1000"/>
              <a:buFont typeface="Symbol" panose="05050102010706020507" pitchFamily="18" charset="2"/>
              <a:buChar char=""/>
              <a:tabLst>
                <a:tab pos="457200" algn="l"/>
              </a:tabLst>
            </a:pPr>
            <a:r>
              <a:rPr lang="en-GB" sz="2000" dirty="0">
                <a:solidFill>
                  <a:srgbClr val="33CC33"/>
                </a:solidFill>
                <a:latin typeface="Arial" panose="020B0604020202020204" pitchFamily="34" charset="0"/>
                <a:ea typeface="Times New Roman" panose="02020603050405020304" pitchFamily="18" charset="0"/>
                <a:cs typeface="Times New Roman" panose="02020603050405020304" pitchFamily="18" charset="0"/>
              </a:rPr>
              <a:t>Sustainability</a:t>
            </a:r>
            <a:endParaRPr lang="en-GB" sz="2000" dirty="0">
              <a:solidFill>
                <a:srgbClr val="33CC33"/>
              </a:solidFill>
              <a:latin typeface="Calibri" panose="020F0502020204030204" pitchFamily="34" charset="0"/>
              <a:ea typeface="Calibri" panose="020F0502020204030204" pitchFamily="34" charset="0"/>
              <a:cs typeface="Times New Roman" panose="02020603050405020304" pitchFamily="18" charset="0"/>
            </a:endParaRPr>
          </a:p>
          <a:p>
            <a:pPr marL="95250" fontAlgn="base">
              <a:lnSpc>
                <a:spcPct val="150000"/>
              </a:lnSpc>
              <a:spcAft>
                <a:spcPts val="0"/>
              </a:spcAft>
            </a:pPr>
            <a:r>
              <a:rPr lang="en-GB" sz="1400" dirty="0">
                <a:solidFill>
                  <a:srgbClr val="0A0202"/>
                </a:solidFill>
                <a:latin typeface="Arial" panose="020B0604020202020204" pitchFamily="34" charset="0"/>
                <a:ea typeface="Times New Roman" panose="02020603050405020304" pitchFamily="18"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70600" y="914400"/>
            <a:ext cx="6448097" cy="523220"/>
          </a:xfrm>
          <a:prstGeom prst="rect">
            <a:avLst/>
          </a:prstGeom>
          <a:noFill/>
        </p:spPr>
        <p:txBody>
          <a:bodyPr wrap="square" rtlCol="0">
            <a:spAutoFit/>
          </a:bodyPr>
          <a:lstStyle/>
          <a:p>
            <a:r>
              <a:rPr lang="en-GB" sz="2800" b="1" dirty="0">
                <a:solidFill>
                  <a:srgbClr val="0070C0"/>
                </a:solidFill>
                <a:latin typeface="Arial" panose="020B0604020202020204" pitchFamily="34" charset="0"/>
                <a:cs typeface="Arial" panose="020B0604020202020204" pitchFamily="34" charset="0"/>
              </a:rPr>
              <a:t>Trust Strategy </a:t>
            </a:r>
          </a:p>
        </p:txBody>
      </p:sp>
      <p:pic>
        <p:nvPicPr>
          <p:cNvPr id="10" name="Picture 9" descr="https://www.ghc.nhs.uk/wp-content/uploads/jigsaw-circle.jpg">
            <a:extLst>
              <a:ext uri="{FF2B5EF4-FFF2-40B4-BE49-F238E27FC236}">
                <a16:creationId xmlns:a16="http://schemas.microsoft.com/office/drawing/2014/main" id="{085A0FB2-1333-48B5-AD51-97ED6564B4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010" y="3702019"/>
            <a:ext cx="2918449" cy="2869601"/>
          </a:xfrm>
          <a:prstGeom prst="rect">
            <a:avLst/>
          </a:prstGeom>
          <a:noFill/>
          <a:ln>
            <a:noFill/>
          </a:ln>
        </p:spPr>
      </p:pic>
      <p:sp>
        <p:nvSpPr>
          <p:cNvPr id="9" name="Rectangle 8">
            <a:extLst>
              <a:ext uri="{FF2B5EF4-FFF2-40B4-BE49-F238E27FC236}">
                <a16:creationId xmlns:a16="http://schemas.microsoft.com/office/drawing/2014/main" id="{6A53096C-D01A-4703-B99A-016C8C7E37C8}"/>
              </a:ext>
            </a:extLst>
          </p:cNvPr>
          <p:cNvSpPr/>
          <p:nvPr/>
        </p:nvSpPr>
        <p:spPr>
          <a:xfrm>
            <a:off x="270600" y="1480176"/>
            <a:ext cx="8163716" cy="707886"/>
          </a:xfrm>
          <a:prstGeom prst="rect">
            <a:avLst/>
          </a:prstGeom>
        </p:spPr>
        <p:txBody>
          <a:bodyPr wrap="square">
            <a:spAutoFit/>
          </a:bodyPr>
          <a:lstStyle/>
          <a:p>
            <a:pPr>
              <a:spcAft>
                <a:spcPts val="0"/>
              </a:spcAft>
            </a:pPr>
            <a:r>
              <a:rPr lang="en-GB" sz="2000" dirty="0">
                <a:solidFill>
                  <a:srgbClr val="000000"/>
                </a:solidFill>
                <a:latin typeface="Arial" panose="020B0604020202020204" pitchFamily="34" charset="0"/>
                <a:ea typeface="Calibri" panose="020F0502020204030204" pitchFamily="34" charset="0"/>
                <a:cs typeface="Times New Roman" panose="02020603050405020304" pitchFamily="18" charset="0"/>
              </a:rPr>
              <a:t>Our five-year strategy for 2021 to 2026 is </a:t>
            </a:r>
          </a:p>
          <a:p>
            <a:pPr>
              <a:spcAft>
                <a:spcPts val="0"/>
              </a:spcAft>
            </a:pPr>
            <a:r>
              <a:rPr lang="en-GB" sz="1400" dirty="0">
                <a:solidFill>
                  <a:srgbClr val="00B0F0"/>
                </a:solidFill>
                <a:latin typeface="Arial" panose="020B0604020202020204" pitchFamily="34" charset="0"/>
                <a:ea typeface="Calibri" panose="020F0502020204030204" pitchFamily="34" charset="0"/>
                <a:cs typeface="Times New Roman" panose="02020603050405020304" pitchFamily="18" charset="0"/>
              </a:rPr>
              <a:t>“</a:t>
            </a:r>
            <a:r>
              <a:rPr lang="en-GB" sz="2000" b="1" i="1" dirty="0">
                <a:solidFill>
                  <a:srgbClr val="00B0F0"/>
                </a:solidFill>
                <a:latin typeface="Arial" panose="020B0604020202020204" pitchFamily="34" charset="0"/>
                <a:ea typeface="Calibri" panose="020F0502020204030204" pitchFamily="34" charset="0"/>
                <a:cs typeface="Times New Roman" panose="02020603050405020304" pitchFamily="18" charset="0"/>
              </a:rPr>
              <a:t>Better Care Together - With You, For You</a:t>
            </a:r>
            <a:r>
              <a:rPr lang="en-GB" sz="2000" dirty="0">
                <a:solidFill>
                  <a:srgbClr val="00B0F0"/>
                </a:solidFill>
                <a:latin typeface="Arial" panose="020B0604020202020204" pitchFamily="34" charset="0"/>
                <a:ea typeface="Calibri" panose="020F0502020204030204" pitchFamily="34" charset="0"/>
                <a:cs typeface="Times New Roman" panose="02020603050405020304" pitchFamily="18" charset="0"/>
              </a:rPr>
              <a:t>”. </a:t>
            </a:r>
            <a:endParaRPr lang="en-GB" sz="20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22139" y="2583364"/>
            <a:ext cx="2550936" cy="976318"/>
          </a:xfrm>
          <a:prstGeom prst="rect">
            <a:avLst/>
          </a:prstGeom>
        </p:spPr>
      </p:pic>
      <p:pic>
        <p:nvPicPr>
          <p:cNvPr id="3" name="Picture 2"/>
          <p:cNvPicPr>
            <a:picLocks noChangeAspect="1"/>
          </p:cNvPicPr>
          <p:nvPr/>
        </p:nvPicPr>
        <p:blipFill>
          <a:blip r:embed="rId5"/>
          <a:stretch>
            <a:fillRect/>
          </a:stretch>
        </p:blipFill>
        <p:spPr>
          <a:xfrm>
            <a:off x="3578102" y="2558992"/>
            <a:ext cx="2872276" cy="1031592"/>
          </a:xfrm>
          <a:prstGeom prst="rect">
            <a:avLst/>
          </a:prstGeom>
        </p:spPr>
      </p:pic>
      <p:pic>
        <p:nvPicPr>
          <p:cNvPr id="14" name="Picture 13">
            <a:extLst>
              <a:ext uri="{FF2B5EF4-FFF2-40B4-BE49-F238E27FC236}">
                <a16:creationId xmlns:a16="http://schemas.microsoft.com/office/drawing/2014/main" id="{F59241B7-5E3E-4C48-8E65-AA0587A2C5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5" name="Picture 14">
            <a:extLst>
              <a:ext uri="{FF2B5EF4-FFF2-40B4-BE49-F238E27FC236}">
                <a16:creationId xmlns:a16="http://schemas.microsoft.com/office/drawing/2014/main" id="{49E8D644-0A30-4916-9C3E-2BFFA8D1BE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2528933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taff Survey infographic substantive">
            <a:extLst>
              <a:ext uri="{FF2B5EF4-FFF2-40B4-BE49-F238E27FC236}">
                <a16:creationId xmlns:a16="http://schemas.microsoft.com/office/drawing/2014/main" id="{42DE7E1D-C34C-488C-8FD6-A82D3AFCCE6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Substantiveresults">
            <a:extLst>
              <a:ext uri="{FF2B5EF4-FFF2-40B4-BE49-F238E27FC236}">
                <a16:creationId xmlns:a16="http://schemas.microsoft.com/office/drawing/2014/main" id="{2BE95217-8706-43A0-9B82-BEBCD5AD840A}"/>
              </a:ext>
            </a:extLst>
          </p:cNvPr>
          <p:cNvSpPr>
            <a:spLocks noChangeAspect="1" noChangeArrowheads="1"/>
          </p:cNvSpPr>
          <p:nvPr/>
        </p:nvSpPr>
        <p:spPr bwMode="auto">
          <a:xfrm>
            <a:off x="2496620" y="1353620"/>
            <a:ext cx="2380180" cy="23801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CFCD0533-FC00-4D9E-89FC-2F815FF60F8E}"/>
              </a:ext>
            </a:extLst>
          </p:cNvPr>
          <p:cNvPicPr>
            <a:picLocks noChangeAspect="1"/>
          </p:cNvPicPr>
          <p:nvPr/>
        </p:nvPicPr>
        <p:blipFill rotWithShape="1">
          <a:blip r:embed="rId3"/>
          <a:srcRect l="1619" t="3514" r="2524" b="6099"/>
          <a:stretch/>
        </p:blipFill>
        <p:spPr>
          <a:xfrm>
            <a:off x="115330" y="140044"/>
            <a:ext cx="8913340" cy="6042658"/>
          </a:xfrm>
          <a:prstGeom prst="rect">
            <a:avLst/>
          </a:prstGeom>
        </p:spPr>
      </p:pic>
    </p:spTree>
    <p:extLst>
      <p:ext uri="{BB962C8B-B14F-4D97-AF65-F5344CB8AC3E}">
        <p14:creationId xmlns:p14="http://schemas.microsoft.com/office/powerpoint/2010/main" val="339774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43B841-846D-4DDD-8678-B4BA5AB2EFC5}"/>
              </a:ext>
            </a:extLst>
          </p:cNvPr>
          <p:cNvSpPr txBox="1"/>
          <p:nvPr/>
        </p:nvSpPr>
        <p:spPr>
          <a:xfrm>
            <a:off x="528320" y="1238151"/>
            <a:ext cx="8087360" cy="5509200"/>
          </a:xfrm>
          <a:prstGeom prst="rect">
            <a:avLst/>
          </a:prstGeom>
          <a:noFill/>
        </p:spPr>
        <p:txBody>
          <a:bodyPr wrap="square" rtlCol="0">
            <a:spAutoFit/>
          </a:bodyPr>
          <a:lstStyle/>
          <a:p>
            <a:r>
              <a:rPr lang="en-GB" sz="2200" b="1" dirty="0">
                <a:solidFill>
                  <a:srgbClr val="0070C0"/>
                </a:solidFill>
                <a:latin typeface="Arial" panose="020B0604020202020204" pitchFamily="34" charset="0"/>
                <a:cs typeface="Arial" panose="020B0604020202020204" pitchFamily="34" charset="0"/>
              </a:rPr>
              <a:t>Staff Survey Highlights</a:t>
            </a:r>
          </a:p>
          <a:p>
            <a:endParaRPr lang="en-GB"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Response rate = 58.5% (55% the previous year)</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Improved ratings across all seven People Promise areas</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Compared to 2022, approximately 60% of questions recorded improved ratings, 39% worsened and 1% remained the same</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Fewer colleagues looking for new jobs/thinking of leaving</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Improvements in Friends and Family test ratings – now 10% above comparator Trusts</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Nearly three quarters of the workforce recommend the Trust as a place to work</a:t>
            </a:r>
          </a:p>
          <a:p>
            <a:endParaRPr lang="en-GB" sz="2200" dirty="0">
              <a:latin typeface="Arial" panose="020B0604020202020204" pitchFamily="34" charset="0"/>
              <a:cs typeface="Arial" panose="020B0604020202020204" pitchFamily="34" charset="0"/>
            </a:endParaRPr>
          </a:p>
          <a:p>
            <a:pPr algn="ctr"/>
            <a:r>
              <a:rPr lang="en-GB" sz="2200" b="1" dirty="0">
                <a:latin typeface="Arial" panose="020B0604020202020204" pitchFamily="34" charset="0"/>
                <a:cs typeface="Arial" panose="020B0604020202020204" pitchFamily="34" charset="0"/>
              </a:rPr>
              <a:t>Our results put us in the top Trusts nationally and best in the south west (joint with Dorset)!  BUT still more to do and improve…</a:t>
            </a:r>
            <a:endParaRPr lang="en-GB"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D26DAB0-5B4F-42F3-9ADA-7F75AFE01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F5EAAB25-84F8-4DB7-8F29-2BCBF1907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563519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43B841-846D-4DDD-8678-B4BA5AB2EFC5}"/>
              </a:ext>
            </a:extLst>
          </p:cNvPr>
          <p:cNvSpPr txBox="1"/>
          <p:nvPr/>
        </p:nvSpPr>
        <p:spPr>
          <a:xfrm>
            <a:off x="211873" y="1102578"/>
            <a:ext cx="8697951" cy="5386090"/>
          </a:xfrm>
          <a:prstGeom prst="rect">
            <a:avLst/>
          </a:prstGeom>
          <a:noFill/>
        </p:spPr>
        <p:txBody>
          <a:bodyPr wrap="square" rtlCol="0">
            <a:spAutoFit/>
          </a:bodyPr>
          <a:lstStyle/>
          <a:p>
            <a:r>
              <a:rPr lang="en-GB" sz="2200" b="1" dirty="0">
                <a:solidFill>
                  <a:srgbClr val="0070C0"/>
                </a:solidFill>
                <a:latin typeface="Arial" panose="020B0604020202020204" pitchFamily="34" charset="0"/>
                <a:cs typeface="Arial" panose="020B0604020202020204" pitchFamily="34" charset="0"/>
              </a:rPr>
              <a:t>Staff Survey Areas of Focus </a:t>
            </a:r>
          </a:p>
          <a:p>
            <a:pPr algn="ctr"/>
            <a:endParaRPr lang="en-GB"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Health and Wellbeing: </a:t>
            </a:r>
            <a:r>
              <a:rPr lang="en-GB" sz="2000" dirty="0">
                <a:latin typeface="Arial" panose="020B0604020202020204" pitchFamily="34" charset="0"/>
                <a:cs typeface="Arial" panose="020B0604020202020204" pitchFamily="34" charset="0"/>
              </a:rPr>
              <a:t>There have been a number of new / different questions however nearly two thirds of the scores are lower than 2022.  </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Internationally educated nurses:  </a:t>
            </a:r>
            <a:r>
              <a:rPr lang="en-GB" sz="2000" dirty="0">
                <a:latin typeface="Arial" panose="020B0604020202020204" pitchFamily="34" charset="0"/>
                <a:cs typeface="Arial" panose="020B0604020202020204" pitchFamily="34" charset="0"/>
              </a:rPr>
              <a:t>Working with our staff survey provider to pull data that will allow us to better understand any similarities/differences within our IEN workforce. This is particularly in order to help support Recruitment and retention. </a:t>
            </a:r>
          </a:p>
          <a:p>
            <a:pPr marL="285750" indent="-285750">
              <a:buFont typeface="Arial" panose="020B0604020202020204" pitchFamily="34" charset="0"/>
              <a:buChar char="•"/>
            </a:pPr>
            <a:endParaRPr lang="en-GB" sz="2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Harassment and violence at work: </a:t>
            </a:r>
            <a:r>
              <a:rPr lang="en-GB" sz="2000" dirty="0">
                <a:latin typeface="Arial" panose="020B0604020202020204" pitchFamily="34" charset="0"/>
                <a:cs typeface="Arial" panose="020B0604020202020204" pitchFamily="34" charset="0"/>
              </a:rPr>
              <a:t>Results illustrate an increase in the number of incidents staff are subjected to from patients &amp; families and staff.  We also see that Bank colleagues score higher in comparison to substantive with regard to experiencing harassment.  </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Flexible working</a:t>
            </a:r>
            <a:r>
              <a:rPr lang="en-GB" sz="2000" dirty="0">
                <a:latin typeface="Arial" panose="020B0604020202020204" pitchFamily="34" charset="0"/>
                <a:cs typeface="Arial" panose="020B0604020202020204" pitchFamily="34" charset="0"/>
              </a:rPr>
              <a:t>: We will be looking to find out what we could do to get from average to top quartile in our working flexible scores.</a:t>
            </a:r>
            <a:endParaRPr lang="en-GB"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C3C1C77-75CF-4B1A-8282-9B04CD374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0A0711FB-9B8B-4F67-80A2-7B9222AE0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21149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48BE2-8262-4ED8-902C-0B000EE7FA4A}"/>
              </a:ext>
            </a:extLst>
          </p:cNvPr>
          <p:cNvPicPr>
            <a:picLocks noChangeAspect="1"/>
          </p:cNvPicPr>
          <p:nvPr/>
        </p:nvPicPr>
        <p:blipFill>
          <a:blip r:embed="rId3"/>
          <a:stretch>
            <a:fillRect/>
          </a:stretch>
        </p:blipFill>
        <p:spPr>
          <a:xfrm>
            <a:off x="4843849" y="3625931"/>
            <a:ext cx="4163355" cy="3131515"/>
          </a:xfrm>
          <a:prstGeom prst="rect">
            <a:avLst/>
          </a:prstGeom>
        </p:spPr>
      </p:pic>
      <p:sp>
        <p:nvSpPr>
          <p:cNvPr id="7" name="TextBox 6">
            <a:extLst>
              <a:ext uri="{FF2B5EF4-FFF2-40B4-BE49-F238E27FC236}">
                <a16:creationId xmlns:a16="http://schemas.microsoft.com/office/drawing/2014/main" id="{AEF73373-89A1-44C1-AC64-9543769D4645}"/>
              </a:ext>
            </a:extLst>
          </p:cNvPr>
          <p:cNvSpPr txBox="1"/>
          <p:nvPr/>
        </p:nvSpPr>
        <p:spPr>
          <a:xfrm>
            <a:off x="264461" y="1736569"/>
            <a:ext cx="8742743" cy="4465966"/>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Official opening of Forest of Dean Community Hospital</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National Preceptorship Interim Quality Mark</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NHS Pastoral Care Quality Award</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Our direct carbon footprint is down by 14%</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Large Employer of the Year in annual                                                       south west Apprenticeship Awards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Gold Award in Employer Recognition                                                                Scheme for support to veterans </a:t>
            </a:r>
          </a:p>
          <a:p>
            <a:pPr>
              <a:lnSpc>
                <a:spcPct val="150000"/>
              </a:lnSpc>
            </a:pPr>
            <a:endParaRPr lang="en-GB" dirty="0"/>
          </a:p>
        </p:txBody>
      </p:sp>
      <p:sp>
        <p:nvSpPr>
          <p:cNvPr id="12" name="TextBox 11">
            <a:extLst>
              <a:ext uri="{FF2B5EF4-FFF2-40B4-BE49-F238E27FC236}">
                <a16:creationId xmlns:a16="http://schemas.microsoft.com/office/drawing/2014/main" id="{80A762BC-FD9C-428D-BA78-8DF97C8F9869}"/>
              </a:ext>
            </a:extLst>
          </p:cNvPr>
          <p:cNvSpPr txBox="1"/>
          <p:nvPr/>
        </p:nvSpPr>
        <p:spPr>
          <a:xfrm>
            <a:off x="264461" y="1123484"/>
            <a:ext cx="5982167" cy="461665"/>
          </a:xfrm>
          <a:prstGeom prst="rect">
            <a:avLst/>
          </a:prstGeom>
          <a:noFill/>
        </p:spPr>
        <p:txBody>
          <a:bodyPr wrap="square" rtlCol="0">
            <a:spAutoFit/>
          </a:bodyPr>
          <a:lstStyle/>
          <a:p>
            <a:r>
              <a:rPr lang="en-GB" sz="2400" b="1" dirty="0">
                <a:solidFill>
                  <a:srgbClr val="0070C0"/>
                </a:solidFill>
                <a:latin typeface="Arial" panose="020B0604020202020204" pitchFamily="34" charset="0"/>
                <a:cs typeface="Arial" panose="020B0604020202020204" pitchFamily="34" charset="0"/>
              </a:rPr>
              <a:t>Reasons to Celebrate (last 12 months) </a:t>
            </a:r>
          </a:p>
        </p:txBody>
      </p:sp>
      <p:pic>
        <p:nvPicPr>
          <p:cNvPr id="8" name="Picture 7">
            <a:extLst>
              <a:ext uri="{FF2B5EF4-FFF2-40B4-BE49-F238E27FC236}">
                <a16:creationId xmlns:a16="http://schemas.microsoft.com/office/drawing/2014/main" id="{46C8FAE8-198F-4880-9B5B-DF4ED0E7B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9" name="Picture 8">
            <a:extLst>
              <a:ext uri="{FF2B5EF4-FFF2-40B4-BE49-F238E27FC236}">
                <a16:creationId xmlns:a16="http://schemas.microsoft.com/office/drawing/2014/main" id="{71936C52-BA9C-4943-B279-68F1F4061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405546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A762BC-FD9C-428D-BA78-8DF97C8F9869}"/>
              </a:ext>
            </a:extLst>
          </p:cNvPr>
          <p:cNvSpPr txBox="1"/>
          <p:nvPr/>
        </p:nvSpPr>
        <p:spPr>
          <a:xfrm>
            <a:off x="291042" y="1288288"/>
            <a:ext cx="5982167" cy="523220"/>
          </a:xfrm>
          <a:prstGeom prst="rect">
            <a:avLst/>
          </a:prstGeom>
          <a:noFill/>
        </p:spPr>
        <p:txBody>
          <a:bodyPr wrap="square" rtlCol="0">
            <a:spAutoFit/>
          </a:bodyPr>
          <a:lstStyle/>
          <a:p>
            <a:r>
              <a:rPr lang="en-GB" sz="2800" b="1" dirty="0">
                <a:solidFill>
                  <a:srgbClr val="0070C0"/>
                </a:solidFill>
                <a:latin typeface="Arial" panose="020B0604020202020204" pitchFamily="34" charset="0"/>
                <a:cs typeface="Arial" panose="020B0604020202020204" pitchFamily="34" charset="0"/>
              </a:rPr>
              <a:t>Looking forward</a:t>
            </a:r>
          </a:p>
        </p:txBody>
      </p:sp>
      <p:sp>
        <p:nvSpPr>
          <p:cNvPr id="4" name="TextBox 3">
            <a:extLst>
              <a:ext uri="{FF2B5EF4-FFF2-40B4-BE49-F238E27FC236}">
                <a16:creationId xmlns:a16="http://schemas.microsoft.com/office/drawing/2014/main" id="{27953721-FD03-4C50-96EF-9CE6F4EA27A4}"/>
              </a:ext>
            </a:extLst>
          </p:cNvPr>
          <p:cNvSpPr txBox="1"/>
          <p:nvPr/>
        </p:nvSpPr>
        <p:spPr>
          <a:xfrm>
            <a:off x="102742" y="2950165"/>
            <a:ext cx="4538453" cy="372409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Tackling health inequalities remains a priority</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Reduce waiting times for some services</a:t>
            </a:r>
          </a:p>
          <a:p>
            <a:pPr marL="285750" indent="-285750">
              <a:buFont typeface="Arial" panose="020B0604020202020204" pitchFamily="34" charset="0"/>
              <a:buChar char="•"/>
            </a:pPr>
            <a:r>
              <a:rPr lang="en-GB" sz="2000">
                <a:latin typeface="Arial"/>
                <a:cs typeface="Arial"/>
              </a:rPr>
              <a:t>Continuing to work on transforming community mental health services and learning disability services</a:t>
            </a:r>
            <a:endParaRPr lang="en-GB"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Responding to increased policy focus of shift from hospital to community settings</a:t>
            </a:r>
          </a:p>
          <a:p>
            <a:pPr marL="285750" indent="-285750">
              <a:buFont typeface="Arial" panose="020B0604020202020204" pitchFamily="34" charset="0"/>
              <a:buChar char="•"/>
            </a:pPr>
            <a:endParaRPr lang="en-GB"/>
          </a:p>
          <a:p>
            <a:endParaRPr lang="en-GB"/>
          </a:p>
        </p:txBody>
      </p:sp>
      <p:pic>
        <p:nvPicPr>
          <p:cNvPr id="5" name="Picture 4">
            <a:extLst>
              <a:ext uri="{FF2B5EF4-FFF2-40B4-BE49-F238E27FC236}">
                <a16:creationId xmlns:a16="http://schemas.microsoft.com/office/drawing/2014/main" id="{8B9DA4BC-7787-4C3C-92C3-9834AEA0E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70" y="3306457"/>
            <a:ext cx="4164966" cy="2642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E96633DE-D474-463F-97FE-25FF18325DC7}"/>
              </a:ext>
            </a:extLst>
          </p:cNvPr>
          <p:cNvSpPr txBox="1"/>
          <p:nvPr/>
        </p:nvSpPr>
        <p:spPr>
          <a:xfrm>
            <a:off x="102743" y="1949759"/>
            <a:ext cx="8708504" cy="1292662"/>
          </a:xfrm>
          <a:prstGeom prst="rect">
            <a:avLst/>
          </a:prstGeom>
          <a:noFill/>
        </p:spPr>
        <p:txBody>
          <a:bodyPr wrap="square" rtlCol="0">
            <a:spAutoFit/>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Launch of the new Integrated Urgent Care service</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More work with partners to address pressures in urgent and emergency care</a:t>
            </a:r>
          </a:p>
          <a:p>
            <a:endParaRPr lang="en-GB"/>
          </a:p>
        </p:txBody>
      </p:sp>
      <p:pic>
        <p:nvPicPr>
          <p:cNvPr id="8" name="Picture 7">
            <a:extLst>
              <a:ext uri="{FF2B5EF4-FFF2-40B4-BE49-F238E27FC236}">
                <a16:creationId xmlns:a16="http://schemas.microsoft.com/office/drawing/2014/main" id="{457B31F3-C5CA-4AE4-A785-0384FBC59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9" name="Picture 8">
            <a:extLst>
              <a:ext uri="{FF2B5EF4-FFF2-40B4-BE49-F238E27FC236}">
                <a16:creationId xmlns:a16="http://schemas.microsoft.com/office/drawing/2014/main" id="{F10AE9FA-49D2-4BD0-B4AA-0C32A70F2B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224962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3930" y="2114141"/>
            <a:ext cx="7348654" cy="2308324"/>
          </a:xfrm>
          <a:prstGeom prst="rect">
            <a:avLst/>
          </a:prstGeom>
          <a:noFill/>
        </p:spPr>
        <p:txBody>
          <a:bodyPr wrap="square" rtlCol="0">
            <a:spAutoFit/>
          </a:bodyPr>
          <a:lstStyle/>
          <a:p>
            <a:pPr algn="ctr"/>
            <a:r>
              <a:rPr lang="en-GB" sz="3200" b="1" dirty="0">
                <a:solidFill>
                  <a:srgbClr val="0070C0"/>
                </a:solidFill>
                <a:latin typeface="Arial" panose="020B0604020202020204" pitchFamily="34" charset="0"/>
                <a:cs typeface="Arial" panose="020B0604020202020204" pitchFamily="34" charset="0"/>
              </a:rPr>
              <a:t>Financial Performance and Accounts</a:t>
            </a:r>
          </a:p>
          <a:p>
            <a:pPr algn="ctr"/>
            <a:r>
              <a:rPr lang="en-GB" sz="2800" dirty="0">
                <a:latin typeface="Arial" panose="020B0604020202020204" pitchFamily="34" charset="0"/>
                <a:cs typeface="Arial" panose="020B0604020202020204" pitchFamily="34" charset="0"/>
              </a:rPr>
              <a:t>12 Months to 31</a:t>
            </a:r>
            <a:r>
              <a:rPr lang="en-GB" sz="2800" baseline="30000" dirty="0">
                <a:latin typeface="Arial" panose="020B0604020202020204" pitchFamily="34" charset="0"/>
                <a:cs typeface="Arial" panose="020B0604020202020204" pitchFamily="34" charset="0"/>
              </a:rPr>
              <a:t>st</a:t>
            </a:r>
            <a:r>
              <a:rPr lang="en-GB" sz="2800" dirty="0">
                <a:latin typeface="Arial" panose="020B0604020202020204" pitchFamily="34" charset="0"/>
                <a:cs typeface="Arial" panose="020B0604020202020204" pitchFamily="34" charset="0"/>
              </a:rPr>
              <a:t> March 2024 </a:t>
            </a:r>
          </a:p>
          <a:p>
            <a:pPr algn="ctr"/>
            <a:endParaRPr lang="en-GB" sz="2800" dirty="0">
              <a:latin typeface="Arial" panose="020B0604020202020204" pitchFamily="34" charset="0"/>
              <a:cs typeface="Arial" panose="020B0604020202020204" pitchFamily="34" charset="0"/>
            </a:endParaRPr>
          </a:p>
          <a:p>
            <a:pPr algn="ctr"/>
            <a:r>
              <a:rPr lang="en-GB" sz="2800" b="1" dirty="0">
                <a:solidFill>
                  <a:srgbClr val="00B0F0"/>
                </a:solidFill>
                <a:latin typeface="Arial" panose="020B0604020202020204" pitchFamily="34" charset="0"/>
                <a:cs typeface="Arial" panose="020B0604020202020204" pitchFamily="34" charset="0"/>
              </a:rPr>
              <a:t>Sandra Betney </a:t>
            </a:r>
          </a:p>
          <a:p>
            <a:pPr algn="ctr"/>
            <a:r>
              <a:rPr lang="en-GB" sz="2800" dirty="0">
                <a:latin typeface="Arial" panose="020B0604020202020204" pitchFamily="34" charset="0"/>
                <a:cs typeface="Arial" panose="020B0604020202020204" pitchFamily="34" charset="0"/>
              </a:rPr>
              <a:t>Director of Finance</a:t>
            </a:r>
          </a:p>
        </p:txBody>
      </p:sp>
      <p:pic>
        <p:nvPicPr>
          <p:cNvPr id="8" name="Picture 7">
            <a:extLst>
              <a:ext uri="{FF2B5EF4-FFF2-40B4-BE49-F238E27FC236}">
                <a16:creationId xmlns:a16="http://schemas.microsoft.com/office/drawing/2014/main" id="{5C3489B5-5687-4512-B9F2-8221E2816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9" name="Picture 8">
            <a:extLst>
              <a:ext uri="{FF2B5EF4-FFF2-40B4-BE49-F238E27FC236}">
                <a16:creationId xmlns:a16="http://schemas.microsoft.com/office/drawing/2014/main" id="{934527B7-836B-40C6-A48F-B210E7D6D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146536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352" y="670394"/>
            <a:ext cx="5792758"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Our Income</a:t>
            </a:r>
          </a:p>
        </p:txBody>
      </p:sp>
      <p:graphicFrame>
        <p:nvGraphicFramePr>
          <p:cNvPr id="12" name="Table 11"/>
          <p:cNvGraphicFramePr>
            <a:graphicFrameLocks noGrp="1"/>
          </p:cNvGraphicFramePr>
          <p:nvPr>
            <p:extLst>
              <p:ext uri="{D42A27DB-BD31-4B8C-83A1-F6EECF244321}">
                <p14:modId xmlns:p14="http://schemas.microsoft.com/office/powerpoint/2010/main" val="2171588983"/>
              </p:ext>
            </p:extLst>
          </p:nvPr>
        </p:nvGraphicFramePr>
        <p:xfrm>
          <a:off x="357353" y="1193614"/>
          <a:ext cx="8573218" cy="4900144"/>
        </p:xfrm>
        <a:graphic>
          <a:graphicData uri="http://schemas.openxmlformats.org/drawingml/2006/table">
            <a:tbl>
              <a:tblPr>
                <a:tableStyleId>{5C22544A-7EE6-4342-B048-85BDC9FD1C3A}</a:tableStyleId>
              </a:tblPr>
              <a:tblGrid>
                <a:gridCol w="8573218">
                  <a:extLst>
                    <a:ext uri="{9D8B030D-6E8A-4147-A177-3AD203B41FA5}">
                      <a16:colId xmlns:a16="http://schemas.microsoft.com/office/drawing/2014/main" val="20000"/>
                    </a:ext>
                  </a:extLst>
                </a:gridCol>
              </a:tblGrid>
              <a:tr h="4900144">
                <a:tc>
                  <a:txBody>
                    <a:bodyPr/>
                    <a:lstStyle/>
                    <a:p>
                      <a:pPr algn="l">
                        <a:lnSpc>
                          <a:spcPct val="115000"/>
                        </a:lnSpc>
                        <a:spcAft>
                          <a:spcPts val="0"/>
                        </a:spcAft>
                      </a:pPr>
                      <a:r>
                        <a:rPr lang="en-GB" sz="1600" dirty="0">
                          <a:solidFill>
                            <a:schemeClr val="tx1"/>
                          </a:solidFill>
                          <a:effectLst/>
                          <a:latin typeface="+mn-lt"/>
                          <a:ea typeface="Calibri"/>
                          <a:cs typeface="Times New Roman"/>
                        </a:rPr>
                        <a:t> </a:t>
                      </a:r>
                      <a:r>
                        <a:rPr lang="en-GB" sz="2000" dirty="0">
                          <a:solidFill>
                            <a:schemeClr val="tx1"/>
                          </a:solidFill>
                          <a:effectLst/>
                          <a:latin typeface="Arial" panose="020B0604020202020204" pitchFamily="34" charset="0"/>
                          <a:ea typeface="Calibri"/>
                          <a:cs typeface="Arial" panose="020B0604020202020204" pitchFamily="34" charset="0"/>
                        </a:rPr>
                        <a:t>83% of our total income</a:t>
                      </a:r>
                      <a:r>
                        <a:rPr lang="en-GB" sz="2000" baseline="0" dirty="0">
                          <a:solidFill>
                            <a:schemeClr val="tx1"/>
                          </a:solidFill>
                          <a:effectLst/>
                          <a:latin typeface="Arial" panose="020B0604020202020204" pitchFamily="34" charset="0"/>
                          <a:ea typeface="Calibri"/>
                          <a:cs typeface="Arial" panose="020B0604020202020204" pitchFamily="34" charset="0"/>
                        </a:rPr>
                        <a:t> of </a:t>
                      </a:r>
                      <a:r>
                        <a:rPr lang="en-GB" sz="2000" dirty="0">
                          <a:solidFill>
                            <a:schemeClr val="tx1"/>
                          </a:solidFill>
                          <a:effectLst/>
                          <a:latin typeface="Arial" panose="020B0604020202020204" pitchFamily="34" charset="0"/>
                          <a:ea typeface="Calibri"/>
                          <a:cs typeface="Arial" panose="020B0604020202020204" pitchFamily="34" charset="0"/>
                        </a:rPr>
                        <a:t>£302m is from Integrated Care Boards</a:t>
                      </a:r>
                    </a:p>
                    <a:p>
                      <a:pPr marL="0" lvl="0" indent="0" algn="l">
                        <a:lnSpc>
                          <a:spcPct val="115000"/>
                        </a:lnSpc>
                        <a:spcAft>
                          <a:spcPts val="0"/>
                        </a:spcAft>
                        <a:buFont typeface="Arial"/>
                        <a:buNone/>
                      </a:pPr>
                      <a:endParaRPr lang="en-GB" sz="1100" baseline="0" dirty="0">
                        <a:solidFill>
                          <a:schemeClr val="tx1"/>
                        </a:solidFill>
                        <a:effectLst/>
                        <a:latin typeface="Arial"/>
                        <a:ea typeface="Calibri"/>
                        <a:cs typeface="Times New Roman"/>
                      </a:endParaRPr>
                    </a:p>
                    <a:p>
                      <a:pPr marL="0" lvl="0" indent="0" algn="l">
                        <a:lnSpc>
                          <a:spcPct val="115000"/>
                        </a:lnSpc>
                        <a:spcAft>
                          <a:spcPts val="0"/>
                        </a:spcAft>
                        <a:buFont typeface="Arial"/>
                        <a:buNone/>
                      </a:pPr>
                      <a:endParaRPr lang="en-GB" sz="1100" baseline="0" dirty="0">
                        <a:solidFill>
                          <a:schemeClr val="tx1"/>
                        </a:solidFill>
                        <a:effectLst/>
                        <a:latin typeface="Arial"/>
                        <a:ea typeface="Calibri"/>
                        <a:cs typeface="Times New Roman"/>
                      </a:endParaRPr>
                    </a:p>
                  </a:txBody>
                  <a:tcPr marL="114935" marR="114935" marT="0" marB="0">
                    <a:noFill/>
                  </a:tcPr>
                </a:tc>
                <a:extLst>
                  <a:ext uri="{0D108BD9-81ED-4DB2-BD59-A6C34878D82A}">
                    <a16:rowId xmlns:a16="http://schemas.microsoft.com/office/drawing/2014/main" val="10000"/>
                  </a:ext>
                </a:extLst>
              </a:tr>
            </a:tbl>
          </a:graphicData>
        </a:graphic>
      </p:graphicFrame>
      <p:pic>
        <p:nvPicPr>
          <p:cNvPr id="8" name="Picture 7">
            <a:extLst>
              <a:ext uri="{FF2B5EF4-FFF2-40B4-BE49-F238E27FC236}">
                <a16:creationId xmlns:a16="http://schemas.microsoft.com/office/drawing/2014/main" id="{8ADE455A-342A-46F6-80A5-40476340E075}"/>
              </a:ext>
            </a:extLst>
          </p:cNvPr>
          <p:cNvPicPr>
            <a:picLocks noChangeAspect="1"/>
          </p:cNvPicPr>
          <p:nvPr/>
        </p:nvPicPr>
        <p:blipFill>
          <a:blip r:embed="rId2"/>
          <a:stretch>
            <a:fillRect/>
          </a:stretch>
        </p:blipFill>
        <p:spPr>
          <a:xfrm>
            <a:off x="628649" y="1526958"/>
            <a:ext cx="8301921" cy="5328164"/>
          </a:xfrm>
          <a:prstGeom prst="rect">
            <a:avLst/>
          </a:prstGeom>
        </p:spPr>
      </p:pic>
      <p:pic>
        <p:nvPicPr>
          <p:cNvPr id="9" name="Picture 8">
            <a:extLst>
              <a:ext uri="{FF2B5EF4-FFF2-40B4-BE49-F238E27FC236}">
                <a16:creationId xmlns:a16="http://schemas.microsoft.com/office/drawing/2014/main" id="{1D77F4EE-31BB-44EC-BA52-D30E3B99B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spTree>
    <p:extLst>
      <p:ext uri="{BB962C8B-B14F-4D97-AF65-F5344CB8AC3E}">
        <p14:creationId xmlns:p14="http://schemas.microsoft.com/office/powerpoint/2010/main" val="214379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377956"/>
            <a:ext cx="5836742"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Our Expenditure</a:t>
            </a:r>
          </a:p>
        </p:txBody>
      </p:sp>
      <p:sp>
        <p:nvSpPr>
          <p:cNvPr id="9" name="TextBox 8"/>
          <p:cNvSpPr txBox="1"/>
          <p:nvPr/>
        </p:nvSpPr>
        <p:spPr>
          <a:xfrm>
            <a:off x="323528" y="1114615"/>
            <a:ext cx="849694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Almost three quarters of our total expenditure of £301.5m relates to staffing costs, this includes wages and pensions and National Insurance contributions</a:t>
            </a:r>
          </a:p>
        </p:txBody>
      </p:sp>
      <p:graphicFrame>
        <p:nvGraphicFramePr>
          <p:cNvPr id="10" name="Chart 9">
            <a:extLst>
              <a:ext uri="{FF2B5EF4-FFF2-40B4-BE49-F238E27FC236}">
                <a16:creationId xmlns:a16="http://schemas.microsoft.com/office/drawing/2014/main" id="{00000000-0008-0000-0300-000002000000}"/>
              </a:ext>
            </a:extLst>
          </p:cNvPr>
          <p:cNvGraphicFramePr>
            <a:graphicFrameLocks noGrp="1"/>
          </p:cNvGraphicFramePr>
          <p:nvPr/>
        </p:nvGraphicFramePr>
        <p:xfrm>
          <a:off x="521208" y="1922545"/>
          <a:ext cx="7497961" cy="42034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00000000-0008-0000-0300-000002000000}"/>
              </a:ext>
            </a:extLst>
          </p:cNvPr>
          <p:cNvGraphicFramePr>
            <a:graphicFrameLocks noGrp="1"/>
          </p:cNvGraphicFramePr>
          <p:nvPr/>
        </p:nvGraphicFramePr>
        <p:xfrm>
          <a:off x="939567" y="1907801"/>
          <a:ext cx="6602136" cy="4203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0000000-0008-0000-0300-000002000000}"/>
              </a:ext>
            </a:extLst>
          </p:cNvPr>
          <p:cNvGraphicFramePr>
            <a:graphicFrameLocks noGrp="1"/>
          </p:cNvGraphicFramePr>
          <p:nvPr/>
        </p:nvGraphicFramePr>
        <p:xfrm>
          <a:off x="521208" y="2013534"/>
          <a:ext cx="8101584" cy="4324311"/>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5C71D013-20F1-4F2F-BBCB-020EA2B10195}"/>
              </a:ext>
            </a:extLst>
          </p:cNvPr>
          <p:cNvPicPr>
            <a:picLocks noChangeAspect="1"/>
          </p:cNvPicPr>
          <p:nvPr/>
        </p:nvPicPr>
        <p:blipFill>
          <a:blip r:embed="rId5"/>
          <a:stretch>
            <a:fillRect/>
          </a:stretch>
        </p:blipFill>
        <p:spPr>
          <a:xfrm>
            <a:off x="1294168" y="1714023"/>
            <a:ext cx="7328624" cy="4783613"/>
          </a:xfrm>
          <a:prstGeom prst="rect">
            <a:avLst/>
          </a:prstGeom>
        </p:spPr>
      </p:pic>
      <p:pic>
        <p:nvPicPr>
          <p:cNvPr id="12" name="Picture 11">
            <a:extLst>
              <a:ext uri="{FF2B5EF4-FFF2-40B4-BE49-F238E27FC236}">
                <a16:creationId xmlns:a16="http://schemas.microsoft.com/office/drawing/2014/main" id="{60F621B5-DDC0-48D8-988A-32326E17C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spTree>
    <p:extLst>
      <p:ext uri="{BB962C8B-B14F-4D97-AF65-F5344CB8AC3E}">
        <p14:creationId xmlns:p14="http://schemas.microsoft.com/office/powerpoint/2010/main" val="2248518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00103"/>
            <a:ext cx="5903577" cy="954107"/>
          </a:xfrm>
          <a:prstGeom prst="rect">
            <a:avLst/>
          </a:prstGeom>
          <a:noFill/>
        </p:spPr>
        <p:txBody>
          <a:bodyPr wrap="square" rtlCol="0">
            <a:spAutoFit/>
          </a:bodyPr>
          <a:lstStyle/>
          <a:p>
            <a:r>
              <a:rPr lang="en-GB" sz="2800" b="1" kern="0" dirty="0">
                <a:solidFill>
                  <a:schemeClr val="accent1">
                    <a:lumMod val="75000"/>
                  </a:schemeClr>
                </a:solidFill>
                <a:latin typeface="Arial" panose="020B0604020202020204" pitchFamily="34" charset="0"/>
                <a:cs typeface="Arial" panose="020B0604020202020204" pitchFamily="34" charset="0"/>
              </a:rPr>
              <a:t>     Expenditure by Directorate</a:t>
            </a:r>
          </a:p>
          <a:p>
            <a:pPr algn="ctr"/>
            <a:endParaRPr lang="en-GB" sz="2800" b="1" dirty="0">
              <a:solidFill>
                <a:schemeClr val="accent1">
                  <a:lumMod val="75000"/>
                </a:schemeClr>
              </a:solidFill>
              <a:latin typeface="Arial" panose="020B0604020202020204" pitchFamily="34" charset="0"/>
              <a:cs typeface="Arial" panose="020B0604020202020204" pitchFamily="34" charset="0"/>
            </a:endParaRPr>
          </a:p>
        </p:txBody>
      </p:sp>
      <p:sp>
        <p:nvSpPr>
          <p:cNvPr id="9" name="TextBox 8"/>
          <p:cNvSpPr txBox="1"/>
          <p:nvPr/>
        </p:nvSpPr>
        <p:spPr>
          <a:xfrm>
            <a:off x="510096" y="1130295"/>
            <a:ext cx="8352928" cy="369332"/>
          </a:xfrm>
          <a:prstGeom prst="rect">
            <a:avLst/>
          </a:prstGeom>
          <a:noFill/>
        </p:spPr>
        <p:txBody>
          <a:bodyPr wrap="square" rtlCol="0">
            <a:spAutoFit/>
          </a:bodyPr>
          <a:lstStyle/>
          <a:p>
            <a:r>
              <a:rPr lang="en-GB" sz="1800" dirty="0">
                <a:latin typeface="+mn-lt"/>
              </a:rPr>
              <a:t> </a:t>
            </a:r>
          </a:p>
        </p:txBody>
      </p:sp>
      <p:pic>
        <p:nvPicPr>
          <p:cNvPr id="3" name="Picture 2">
            <a:extLst>
              <a:ext uri="{FF2B5EF4-FFF2-40B4-BE49-F238E27FC236}">
                <a16:creationId xmlns:a16="http://schemas.microsoft.com/office/drawing/2014/main" id="{2B228017-45F0-4E44-914A-A1ED8D3E8514}"/>
              </a:ext>
            </a:extLst>
          </p:cNvPr>
          <p:cNvPicPr>
            <a:picLocks noChangeAspect="1"/>
          </p:cNvPicPr>
          <p:nvPr/>
        </p:nvPicPr>
        <p:blipFill>
          <a:blip r:embed="rId2"/>
          <a:stretch>
            <a:fillRect/>
          </a:stretch>
        </p:blipFill>
        <p:spPr>
          <a:xfrm>
            <a:off x="294089" y="1259840"/>
            <a:ext cx="8456477" cy="5155230"/>
          </a:xfrm>
          <a:prstGeom prst="rect">
            <a:avLst/>
          </a:prstGeom>
        </p:spPr>
      </p:pic>
      <p:pic>
        <p:nvPicPr>
          <p:cNvPr id="8" name="Picture 7">
            <a:extLst>
              <a:ext uri="{FF2B5EF4-FFF2-40B4-BE49-F238E27FC236}">
                <a16:creationId xmlns:a16="http://schemas.microsoft.com/office/drawing/2014/main" id="{2C00E97C-B80C-4FC6-82E4-7D84C7C42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spTree>
    <p:extLst>
      <p:ext uri="{BB962C8B-B14F-4D97-AF65-F5344CB8AC3E}">
        <p14:creationId xmlns:p14="http://schemas.microsoft.com/office/powerpoint/2010/main" val="3272451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2298" y="940019"/>
            <a:ext cx="8322733" cy="1200329"/>
          </a:xfrm>
          <a:prstGeom prst="rect">
            <a:avLst/>
          </a:prstGeom>
          <a:noFill/>
        </p:spPr>
        <p:txBody>
          <a:bodyPr wrap="square" rtlCol="0">
            <a:spAutoFit/>
          </a:bodyPr>
          <a:lstStyle/>
          <a:p>
            <a:pPr algn="ctr"/>
            <a:r>
              <a:rPr lang="en-GB" sz="3600" dirty="0">
                <a:solidFill>
                  <a:srgbClr val="00B0F0"/>
                </a:solidFill>
                <a:latin typeface="Arial" panose="020B0604020202020204" pitchFamily="34" charset="0"/>
                <a:cs typeface="Arial" panose="020B0604020202020204" pitchFamily="34" charset="0"/>
              </a:rPr>
              <a:t>Welcome</a:t>
            </a:r>
            <a:endParaRPr lang="en-GB" sz="4400" dirty="0">
              <a:solidFill>
                <a:srgbClr val="00B0F0"/>
              </a:solidFill>
              <a:latin typeface="Arial" panose="020B0604020202020204" pitchFamily="34" charset="0"/>
              <a:cs typeface="Arial" panose="020B0604020202020204" pitchFamily="34" charset="0"/>
            </a:endParaRPr>
          </a:p>
          <a:p>
            <a:pPr algn="ctr"/>
            <a:r>
              <a:rPr lang="en-GB" sz="3600" b="1" dirty="0">
                <a:solidFill>
                  <a:srgbClr val="0070C0"/>
                </a:solidFill>
                <a:latin typeface="Arial" panose="020B0604020202020204" pitchFamily="34" charset="0"/>
                <a:cs typeface="Arial" panose="020B0604020202020204" pitchFamily="34" charset="0"/>
              </a:rPr>
              <a:t>The meeting will begin shortly</a:t>
            </a:r>
            <a:endParaRPr lang="en-GB" sz="3600" dirty="0">
              <a:solidFill>
                <a:prstClr val="black"/>
              </a:solidFill>
            </a:endParaRPr>
          </a:p>
        </p:txBody>
      </p:sp>
      <p:sp>
        <p:nvSpPr>
          <p:cNvPr id="8" name="TextBox 7"/>
          <p:cNvSpPr txBox="1"/>
          <p:nvPr/>
        </p:nvSpPr>
        <p:spPr>
          <a:xfrm>
            <a:off x="1342767" y="3560228"/>
            <a:ext cx="7342263"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During the meeting, please </a:t>
            </a:r>
            <a:r>
              <a:rPr lang="en-GB" b="1" dirty="0">
                <a:solidFill>
                  <a:srgbClr val="7030A0"/>
                </a:solidFill>
                <a:latin typeface="Arial" panose="020B0604020202020204" pitchFamily="34" charset="0"/>
                <a:cs typeface="Arial" panose="020B0604020202020204" pitchFamily="34" charset="0"/>
              </a:rPr>
              <a:t>mute your mic.</a:t>
            </a:r>
            <a:r>
              <a:rPr lang="en-GB" b="1" dirty="0">
                <a:solidFill>
                  <a:srgbClr val="F67E3C"/>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If you would like to use subtitles, please activate the ‘closed captions’. </a:t>
            </a:r>
          </a:p>
        </p:txBody>
      </p:sp>
      <p:sp>
        <p:nvSpPr>
          <p:cNvPr id="9" name="TextBox 8"/>
          <p:cNvSpPr txBox="1"/>
          <p:nvPr/>
        </p:nvSpPr>
        <p:spPr>
          <a:xfrm>
            <a:off x="1342768" y="2430731"/>
            <a:ext cx="7342263"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Please use the </a:t>
            </a:r>
            <a:r>
              <a:rPr lang="en-GB" sz="2000" b="1" dirty="0">
                <a:solidFill>
                  <a:srgbClr val="FF3399"/>
                </a:solidFill>
                <a:latin typeface="Arial" panose="020B0604020202020204" pitchFamily="34" charset="0"/>
                <a:cs typeface="Arial" panose="020B0604020202020204" pitchFamily="34" charset="0"/>
              </a:rPr>
              <a:t>chat function </a:t>
            </a:r>
            <a:r>
              <a:rPr lang="en-GB" sz="2000" dirty="0">
                <a:latin typeface="Arial" panose="020B0604020202020204" pitchFamily="34" charset="0"/>
                <a:cs typeface="Arial" panose="020B0604020202020204" pitchFamily="34" charset="0"/>
              </a:rPr>
              <a:t>to introduce yourself and say hello to others and to ask any questions during the meeting.</a:t>
            </a:r>
            <a:endParaRPr lang="en-GB" sz="2000" dirty="0">
              <a:solidFill>
                <a:srgbClr val="FF3399"/>
              </a:solidFill>
              <a:latin typeface="Arial" panose="020B0604020202020204" pitchFamily="34" charset="0"/>
              <a:cs typeface="Arial" panose="020B0604020202020204" pitchFamily="34" charset="0"/>
            </a:endParaRPr>
          </a:p>
        </p:txBody>
      </p:sp>
      <p:sp>
        <p:nvSpPr>
          <p:cNvPr id="10" name="TextBox 9"/>
          <p:cNvSpPr txBox="1"/>
          <p:nvPr/>
        </p:nvSpPr>
        <p:spPr>
          <a:xfrm>
            <a:off x="444760" y="5743210"/>
            <a:ext cx="8254480"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We will be recording the session. If you have any concerns about this, please let us know.</a:t>
            </a:r>
          </a:p>
        </p:txBody>
      </p:sp>
      <p:pic>
        <p:nvPicPr>
          <p:cNvPr id="11" name="Picture 10">
            <a:extLst>
              <a:ext uri="{FF2B5EF4-FFF2-40B4-BE49-F238E27FC236}">
                <a16:creationId xmlns:a16="http://schemas.microsoft.com/office/drawing/2014/main" id="{15C61D70-9C89-4B22-AC98-BD21EF82FE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2" name="Picture 11">
            <a:extLst>
              <a:ext uri="{FF2B5EF4-FFF2-40B4-BE49-F238E27FC236}">
                <a16:creationId xmlns:a16="http://schemas.microsoft.com/office/drawing/2014/main" id="{FF89A952-2E41-41A3-B316-6569AEEDC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pic>
        <p:nvPicPr>
          <p:cNvPr id="3" name="Picture 2">
            <a:extLst>
              <a:ext uri="{FF2B5EF4-FFF2-40B4-BE49-F238E27FC236}">
                <a16:creationId xmlns:a16="http://schemas.microsoft.com/office/drawing/2014/main" id="{8E7A00DC-47E1-4A83-B817-61A68216FA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087" t="9009" r="22132" b="68791"/>
          <a:stretch/>
        </p:blipFill>
        <p:spPr>
          <a:xfrm>
            <a:off x="733986" y="4650848"/>
            <a:ext cx="411487" cy="571809"/>
          </a:xfrm>
          <a:prstGeom prst="rect">
            <a:avLst/>
          </a:prstGeom>
        </p:spPr>
      </p:pic>
      <p:pic>
        <p:nvPicPr>
          <p:cNvPr id="13" name="Picture 12">
            <a:extLst>
              <a:ext uri="{FF2B5EF4-FFF2-40B4-BE49-F238E27FC236}">
                <a16:creationId xmlns:a16="http://schemas.microsoft.com/office/drawing/2014/main" id="{2517D178-C675-431A-B0B7-BA9E3392D5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44" t="6786" r="69652" b="66779"/>
          <a:stretch/>
        </p:blipFill>
        <p:spPr>
          <a:xfrm>
            <a:off x="653060" y="3634750"/>
            <a:ext cx="573338" cy="571809"/>
          </a:xfrm>
          <a:prstGeom prst="rect">
            <a:avLst/>
          </a:prstGeom>
        </p:spPr>
      </p:pic>
      <p:pic>
        <p:nvPicPr>
          <p:cNvPr id="14" name="Picture 13">
            <a:extLst>
              <a:ext uri="{FF2B5EF4-FFF2-40B4-BE49-F238E27FC236}">
                <a16:creationId xmlns:a16="http://schemas.microsoft.com/office/drawing/2014/main" id="{321A280B-512F-474A-8918-44108F95B9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384" t="9015" r="44955" b="68708"/>
          <a:stretch/>
        </p:blipFill>
        <p:spPr>
          <a:xfrm>
            <a:off x="662984" y="2520778"/>
            <a:ext cx="592544" cy="511129"/>
          </a:xfrm>
          <a:prstGeom prst="rect">
            <a:avLst/>
          </a:prstGeom>
        </p:spPr>
      </p:pic>
      <p:sp>
        <p:nvSpPr>
          <p:cNvPr id="15" name="TextBox 14">
            <a:extLst>
              <a:ext uri="{FF2B5EF4-FFF2-40B4-BE49-F238E27FC236}">
                <a16:creationId xmlns:a16="http://schemas.microsoft.com/office/drawing/2014/main" id="{1CD21C9A-9A02-4201-B7C8-28DB8B908990}"/>
              </a:ext>
            </a:extLst>
          </p:cNvPr>
          <p:cNvSpPr txBox="1"/>
          <p:nvPr/>
        </p:nvSpPr>
        <p:spPr>
          <a:xfrm>
            <a:off x="1356977" y="4752086"/>
            <a:ext cx="734226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Please use the </a:t>
            </a:r>
            <a:r>
              <a:rPr lang="en-GB" b="1" dirty="0">
                <a:solidFill>
                  <a:srgbClr val="F67E3C"/>
                </a:solidFill>
                <a:latin typeface="Arial" panose="020B0604020202020204" pitchFamily="34" charset="0"/>
                <a:cs typeface="Arial" panose="020B0604020202020204" pitchFamily="34" charset="0"/>
              </a:rPr>
              <a:t>‘raise your hand’ </a:t>
            </a:r>
            <a:r>
              <a:rPr lang="en-GB" dirty="0">
                <a:latin typeface="Arial" panose="020B0604020202020204" pitchFamily="34" charset="0"/>
                <a:cs typeface="Arial" panose="020B0604020202020204" pitchFamily="34" charset="0"/>
              </a:rPr>
              <a:t>button if you wish to speak. </a:t>
            </a:r>
          </a:p>
        </p:txBody>
      </p:sp>
    </p:spTree>
    <p:extLst>
      <p:ext uri="{BB962C8B-B14F-4D97-AF65-F5344CB8AC3E}">
        <p14:creationId xmlns:p14="http://schemas.microsoft.com/office/powerpoint/2010/main" val="3141501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24107" y="1740969"/>
            <a:ext cx="8463169" cy="3724096"/>
          </a:xfrm>
          <a:prstGeom prst="rect">
            <a:avLst/>
          </a:prstGeom>
          <a:noFill/>
        </p:spPr>
        <p:txBody>
          <a:bodyPr wrap="square" rtlCol="0">
            <a:spAutoFit/>
          </a:bodyPr>
          <a:lstStyle/>
          <a:p>
            <a:pPr>
              <a:lnSpc>
                <a:spcPct val="150000"/>
              </a:lnSpc>
            </a:pPr>
            <a:r>
              <a:rPr lang="en-GB" sz="2400" dirty="0">
                <a:latin typeface="Arial" panose="020B0604020202020204" pitchFamily="34" charset="0"/>
                <a:cs typeface="Arial" panose="020B0604020202020204" pitchFamily="34" charset="0"/>
              </a:rPr>
              <a:t>In the 2023/24 financial year, we have:</a:t>
            </a:r>
          </a:p>
          <a:p>
            <a:pPr marL="714375" lvl="1" indent="-268288">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Met our Financial Performance target of break even </a:t>
            </a:r>
          </a:p>
          <a:p>
            <a:pPr marL="714375" lvl="1" indent="-268288">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Reported a surplus of £984k</a:t>
            </a:r>
          </a:p>
          <a:p>
            <a:pPr marL="714375" lvl="1" indent="-268288">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Delivered £15.1m of Capital Projects</a:t>
            </a:r>
          </a:p>
          <a:p>
            <a:pPr marL="714375" lvl="1" indent="-268288">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Achieved £5.03m of recurrent savings</a:t>
            </a:r>
          </a:p>
          <a:p>
            <a:pPr marL="714375" lvl="1" indent="-268288">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Ended the year with a cash balance of £51.4m</a:t>
            </a:r>
          </a:p>
          <a:p>
            <a:r>
              <a:rPr lang="en-GB" sz="2000" dirty="0">
                <a:latin typeface="+mn-lt"/>
              </a:rPr>
              <a:t> </a:t>
            </a:r>
          </a:p>
        </p:txBody>
      </p:sp>
      <p:sp>
        <p:nvSpPr>
          <p:cNvPr id="2" name="Rectangle 1"/>
          <p:cNvSpPr/>
          <p:nvPr/>
        </p:nvSpPr>
        <p:spPr>
          <a:xfrm>
            <a:off x="353447" y="1023422"/>
            <a:ext cx="6157456" cy="523220"/>
          </a:xfrm>
          <a:prstGeom prst="rect">
            <a:avLst/>
          </a:prstGeom>
        </p:spPr>
        <p:txBody>
          <a:bodyPr wrap="none">
            <a:spAutoFit/>
          </a:bodyPr>
          <a:lstStyle/>
          <a:p>
            <a:pPr algn="ctr"/>
            <a:r>
              <a:rPr lang="en-GB" sz="2800" b="1" dirty="0">
                <a:solidFill>
                  <a:schemeClr val="accent1">
                    <a:lumMod val="75000"/>
                  </a:schemeClr>
                </a:solidFill>
                <a:latin typeface="Arial" panose="020B0604020202020204" pitchFamily="34" charset="0"/>
                <a:cs typeface="Arial" panose="020B0604020202020204" pitchFamily="34" charset="0"/>
              </a:rPr>
              <a:t>Overview of Financial performance</a:t>
            </a:r>
          </a:p>
        </p:txBody>
      </p:sp>
      <p:pic>
        <p:nvPicPr>
          <p:cNvPr id="7" name="Picture 6">
            <a:extLst>
              <a:ext uri="{FF2B5EF4-FFF2-40B4-BE49-F238E27FC236}">
                <a16:creationId xmlns:a16="http://schemas.microsoft.com/office/drawing/2014/main" id="{4C3E0E55-D55D-409D-AB96-8B9AEEC346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AE72EE77-79F6-414E-BCBA-CFE00CE3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1053777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6816" y="198285"/>
            <a:ext cx="5379302" cy="954107"/>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Financial Review</a:t>
            </a:r>
          </a:p>
          <a:p>
            <a:endParaRPr lang="en-GB" sz="2800" b="1" dirty="0">
              <a:solidFill>
                <a:schemeClr val="accent1">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CCCC890-CA0D-438C-8934-6C0BFDCCD5B1}"/>
              </a:ext>
            </a:extLst>
          </p:cNvPr>
          <p:cNvPicPr>
            <a:picLocks noChangeAspect="1"/>
          </p:cNvPicPr>
          <p:nvPr/>
        </p:nvPicPr>
        <p:blipFill>
          <a:blip r:embed="rId2"/>
          <a:stretch>
            <a:fillRect/>
          </a:stretch>
        </p:blipFill>
        <p:spPr>
          <a:xfrm>
            <a:off x="304023" y="4472304"/>
            <a:ext cx="8626617" cy="2011740"/>
          </a:xfrm>
          <a:prstGeom prst="rect">
            <a:avLst/>
          </a:prstGeom>
        </p:spPr>
      </p:pic>
      <p:pic>
        <p:nvPicPr>
          <p:cNvPr id="8" name="Picture 7">
            <a:extLst>
              <a:ext uri="{FF2B5EF4-FFF2-40B4-BE49-F238E27FC236}">
                <a16:creationId xmlns:a16="http://schemas.microsoft.com/office/drawing/2014/main" id="{01E935A0-D422-462E-8CFE-DECE3D583507}"/>
              </a:ext>
            </a:extLst>
          </p:cNvPr>
          <p:cNvPicPr>
            <a:picLocks noChangeAspect="1"/>
          </p:cNvPicPr>
          <p:nvPr/>
        </p:nvPicPr>
        <p:blipFill>
          <a:blip r:embed="rId3"/>
          <a:stretch>
            <a:fillRect/>
          </a:stretch>
        </p:blipFill>
        <p:spPr>
          <a:xfrm>
            <a:off x="595079" y="774133"/>
            <a:ext cx="7573561" cy="3687277"/>
          </a:xfrm>
          <a:prstGeom prst="rect">
            <a:avLst/>
          </a:prstGeom>
        </p:spPr>
      </p:pic>
      <p:pic>
        <p:nvPicPr>
          <p:cNvPr id="9" name="Picture 8">
            <a:extLst>
              <a:ext uri="{FF2B5EF4-FFF2-40B4-BE49-F238E27FC236}">
                <a16:creationId xmlns:a16="http://schemas.microsoft.com/office/drawing/2014/main" id="{8FB25277-CB71-414B-BA9B-D5D45969D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spTree>
    <p:extLst>
      <p:ext uri="{BB962C8B-B14F-4D97-AF65-F5344CB8AC3E}">
        <p14:creationId xmlns:p14="http://schemas.microsoft.com/office/powerpoint/2010/main" val="127841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6481" y="1193365"/>
            <a:ext cx="8352928" cy="523220"/>
          </a:xfrm>
          <a:prstGeom prst="rect">
            <a:avLst/>
          </a:prstGeom>
          <a:noFill/>
        </p:spPr>
        <p:txBody>
          <a:bodyPr wrap="square" rtlCol="0">
            <a:spAutoFit/>
          </a:bodyPr>
          <a:lstStyle/>
          <a:p>
            <a:r>
              <a:rPr lang="en-GB" sz="2800" b="1" kern="0" dirty="0">
                <a:solidFill>
                  <a:schemeClr val="accent1">
                    <a:lumMod val="75000"/>
                  </a:schemeClr>
                </a:solidFill>
                <a:latin typeface="Arial"/>
                <a:ea typeface="+mj-ea"/>
                <a:cs typeface="+mj-cs"/>
              </a:rPr>
              <a:t>Our 2023-24 Financial Position</a:t>
            </a:r>
            <a:endParaRPr lang="en-GB" sz="2800" dirty="0">
              <a:solidFill>
                <a:schemeClr val="accent1">
                  <a:lumMod val="75000"/>
                </a:schemeClr>
              </a:solidFill>
            </a:endParaRPr>
          </a:p>
        </p:txBody>
      </p:sp>
      <p:pic>
        <p:nvPicPr>
          <p:cNvPr id="8" name="Picture 7">
            <a:extLst>
              <a:ext uri="{FF2B5EF4-FFF2-40B4-BE49-F238E27FC236}">
                <a16:creationId xmlns:a16="http://schemas.microsoft.com/office/drawing/2014/main" id="{D0171A3F-0138-4D23-83D9-949C8966BBAA}"/>
              </a:ext>
            </a:extLst>
          </p:cNvPr>
          <p:cNvPicPr>
            <a:picLocks noChangeAspect="1"/>
          </p:cNvPicPr>
          <p:nvPr/>
        </p:nvPicPr>
        <p:blipFill>
          <a:blip r:embed="rId2"/>
          <a:stretch>
            <a:fillRect/>
          </a:stretch>
        </p:blipFill>
        <p:spPr>
          <a:xfrm>
            <a:off x="12700" y="1844675"/>
            <a:ext cx="9118600" cy="3168650"/>
          </a:xfrm>
          <a:prstGeom prst="rect">
            <a:avLst/>
          </a:prstGeom>
        </p:spPr>
      </p:pic>
      <p:pic>
        <p:nvPicPr>
          <p:cNvPr id="7" name="Picture 6">
            <a:extLst>
              <a:ext uri="{FF2B5EF4-FFF2-40B4-BE49-F238E27FC236}">
                <a16:creationId xmlns:a16="http://schemas.microsoft.com/office/drawing/2014/main" id="{1C148B09-8D7D-42BF-908C-BBC05D0537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0" name="Picture 9">
            <a:extLst>
              <a:ext uri="{FF2B5EF4-FFF2-40B4-BE49-F238E27FC236}">
                <a16:creationId xmlns:a16="http://schemas.microsoft.com/office/drawing/2014/main" id="{261155E4-3AA4-4495-B759-30A36C1E3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85180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3FBC4-6425-4BF7-8164-B471E9484FB3}"/>
              </a:ext>
            </a:extLst>
          </p:cNvPr>
          <p:cNvPicPr>
            <a:picLocks noChangeAspect="1"/>
          </p:cNvPicPr>
          <p:nvPr/>
        </p:nvPicPr>
        <p:blipFill>
          <a:blip r:embed="rId2"/>
          <a:stretch>
            <a:fillRect/>
          </a:stretch>
        </p:blipFill>
        <p:spPr>
          <a:xfrm>
            <a:off x="653169" y="1733805"/>
            <a:ext cx="7837662" cy="4720650"/>
          </a:xfrm>
          <a:prstGeom prst="rect">
            <a:avLst/>
          </a:prstGeom>
        </p:spPr>
      </p:pic>
      <p:sp>
        <p:nvSpPr>
          <p:cNvPr id="7" name="TextBox 6"/>
          <p:cNvSpPr txBox="1"/>
          <p:nvPr/>
        </p:nvSpPr>
        <p:spPr>
          <a:xfrm>
            <a:off x="357352" y="315437"/>
            <a:ext cx="5792204"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Capital 2023/24</a:t>
            </a:r>
          </a:p>
        </p:txBody>
      </p:sp>
      <p:sp>
        <p:nvSpPr>
          <p:cNvPr id="9" name="TextBox 8"/>
          <p:cNvSpPr txBox="1"/>
          <p:nvPr/>
        </p:nvSpPr>
        <p:spPr>
          <a:xfrm>
            <a:off x="357352" y="1003738"/>
            <a:ext cx="8531952"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Trust uses the surplus it generates to help fund the capital programme and improve the facilities for our service users and staff. The Trust spent £15.1m on capital. </a:t>
            </a:r>
          </a:p>
          <a:p>
            <a:endParaRPr lang="en-GB" sz="1800" dirty="0">
              <a:latin typeface="+mn-lt"/>
            </a:endParaRPr>
          </a:p>
        </p:txBody>
      </p:sp>
      <p:pic>
        <p:nvPicPr>
          <p:cNvPr id="8" name="Picture 7">
            <a:extLst>
              <a:ext uri="{FF2B5EF4-FFF2-40B4-BE49-F238E27FC236}">
                <a16:creationId xmlns:a16="http://schemas.microsoft.com/office/drawing/2014/main" id="{3EE24A2A-0965-44F6-B4F6-165603358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spTree>
    <p:extLst>
      <p:ext uri="{BB962C8B-B14F-4D97-AF65-F5344CB8AC3E}">
        <p14:creationId xmlns:p14="http://schemas.microsoft.com/office/powerpoint/2010/main" val="285182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22" y="1198860"/>
            <a:ext cx="6448097" cy="646331"/>
          </a:xfrm>
          <a:prstGeom prst="rect">
            <a:avLst/>
          </a:prstGeom>
          <a:noFill/>
        </p:spPr>
        <p:txBody>
          <a:bodyPr wrap="square" rtlCol="0">
            <a:spAutoFit/>
          </a:bodyPr>
          <a:lstStyle/>
          <a:p>
            <a:r>
              <a:rPr lang="en-GB" sz="3600" b="1" dirty="0">
                <a:solidFill>
                  <a:schemeClr val="accent1">
                    <a:lumMod val="75000"/>
                  </a:schemeClr>
                </a:solidFill>
                <a:latin typeface="Arial" panose="020B0604020202020204" pitchFamily="34" charset="0"/>
                <a:cs typeface="Arial" panose="020B0604020202020204" pitchFamily="34" charset="0"/>
              </a:rPr>
              <a:t>Forest of Dean Hospital</a:t>
            </a:r>
          </a:p>
        </p:txBody>
      </p:sp>
      <p:pic>
        <p:nvPicPr>
          <p:cNvPr id="8" name="Picture 7">
            <a:extLst>
              <a:ext uri="{FF2B5EF4-FFF2-40B4-BE49-F238E27FC236}">
                <a16:creationId xmlns:a16="http://schemas.microsoft.com/office/drawing/2014/main" id="{1F5457C4-8981-4EDB-9C41-5A38B32807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9" name="Picture 8">
            <a:extLst>
              <a:ext uri="{FF2B5EF4-FFF2-40B4-BE49-F238E27FC236}">
                <a16:creationId xmlns:a16="http://schemas.microsoft.com/office/drawing/2014/main" id="{33DDDAD9-E260-4059-84FA-18FA7FACD3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pic>
        <p:nvPicPr>
          <p:cNvPr id="10" name="Picture 9">
            <a:extLst>
              <a:ext uri="{FF2B5EF4-FFF2-40B4-BE49-F238E27FC236}">
                <a16:creationId xmlns:a16="http://schemas.microsoft.com/office/drawing/2014/main" id="{17A7D717-CB5B-4383-9D00-37CBBE43DC36}"/>
              </a:ext>
            </a:extLst>
          </p:cNvPr>
          <p:cNvPicPr>
            <a:picLocks noChangeAspect="1"/>
          </p:cNvPicPr>
          <p:nvPr/>
        </p:nvPicPr>
        <p:blipFill rotWithShape="1">
          <a:blip r:embed="rId4">
            <a:extLst>
              <a:ext uri="{28A0092B-C50C-407E-A947-70E740481C1C}">
                <a14:useLocalDpi xmlns:a14="http://schemas.microsoft.com/office/drawing/2010/main" val="0"/>
              </a:ext>
            </a:extLst>
          </a:blip>
          <a:srcRect l="1457" t="33151" r="3452" b="6294"/>
          <a:stretch/>
        </p:blipFill>
        <p:spPr>
          <a:xfrm>
            <a:off x="0" y="1913124"/>
            <a:ext cx="9144000" cy="4658496"/>
          </a:xfrm>
          <a:prstGeom prst="rect">
            <a:avLst/>
          </a:prstGeom>
        </p:spPr>
      </p:pic>
    </p:spTree>
    <p:extLst>
      <p:ext uri="{BB962C8B-B14F-4D97-AF65-F5344CB8AC3E}">
        <p14:creationId xmlns:p14="http://schemas.microsoft.com/office/powerpoint/2010/main" val="1340023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2139" y="770574"/>
            <a:ext cx="5623340" cy="400110"/>
          </a:xfrm>
          <a:prstGeom prst="rect">
            <a:avLst/>
          </a:prstGeom>
          <a:noFill/>
        </p:spPr>
        <p:txBody>
          <a:bodyPr wrap="square" rtlCol="0">
            <a:spAutoFit/>
          </a:bodyPr>
          <a:lstStyle/>
          <a:p>
            <a:r>
              <a:rPr lang="en-GB" sz="2000" b="1" dirty="0">
                <a:solidFill>
                  <a:schemeClr val="accent1">
                    <a:lumMod val="75000"/>
                  </a:schemeClr>
                </a:solidFill>
                <a:latin typeface="Arial" panose="020B0604020202020204" pitchFamily="34" charset="0"/>
                <a:cs typeface="Arial" panose="020B0604020202020204" pitchFamily="34" charset="0"/>
              </a:rPr>
              <a:t>Forest of Dean Hospital</a:t>
            </a:r>
          </a:p>
        </p:txBody>
      </p:sp>
      <p:sp>
        <p:nvSpPr>
          <p:cNvPr id="9" name="TextBox 8"/>
          <p:cNvSpPr txBox="1"/>
          <p:nvPr/>
        </p:nvSpPr>
        <p:spPr>
          <a:xfrm>
            <a:off x="322139" y="1215316"/>
            <a:ext cx="8352928" cy="200054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In March 2022 the Trust was granted planning permission for a new community hospital for the Forest of Dean to replace Dilke Memorial Hospital and Lydney Community Hospital.</a:t>
            </a: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On the 7</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June 2024 the new Forest of Dean Community Hospital was officially opened </a:t>
            </a: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final capital expenditure total for the new hospital is £27.4m  </a:t>
            </a:r>
          </a:p>
        </p:txBody>
      </p:sp>
      <p:pic>
        <p:nvPicPr>
          <p:cNvPr id="2" name="Picture 1">
            <a:extLst>
              <a:ext uri="{FF2B5EF4-FFF2-40B4-BE49-F238E27FC236}">
                <a16:creationId xmlns:a16="http://schemas.microsoft.com/office/drawing/2014/main" id="{82AEB14E-C074-404A-BAD1-F48EBEED1A24}"/>
              </a:ext>
            </a:extLst>
          </p:cNvPr>
          <p:cNvPicPr>
            <a:picLocks noChangeAspect="1"/>
          </p:cNvPicPr>
          <p:nvPr/>
        </p:nvPicPr>
        <p:blipFill>
          <a:blip r:embed="rId2"/>
          <a:stretch>
            <a:fillRect/>
          </a:stretch>
        </p:blipFill>
        <p:spPr>
          <a:xfrm>
            <a:off x="1926174" y="3429000"/>
            <a:ext cx="5291652" cy="3230952"/>
          </a:xfrm>
          <a:prstGeom prst="rect">
            <a:avLst/>
          </a:prstGeom>
        </p:spPr>
      </p:pic>
      <p:pic>
        <p:nvPicPr>
          <p:cNvPr id="8" name="Picture 7">
            <a:extLst>
              <a:ext uri="{FF2B5EF4-FFF2-40B4-BE49-F238E27FC236}">
                <a16:creationId xmlns:a16="http://schemas.microsoft.com/office/drawing/2014/main" id="{CE0DC6AA-5720-480F-9714-E8A8EC849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0" name="Picture 9">
            <a:extLst>
              <a:ext uri="{FF2B5EF4-FFF2-40B4-BE49-F238E27FC236}">
                <a16:creationId xmlns:a16="http://schemas.microsoft.com/office/drawing/2014/main" id="{1B8C453F-596D-4E04-9824-4F3B1637B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283449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9437" y="800409"/>
            <a:ext cx="5661078" cy="954107"/>
          </a:xfrm>
          <a:prstGeom prst="rect">
            <a:avLst/>
          </a:prstGeom>
          <a:noFill/>
        </p:spPr>
        <p:txBody>
          <a:bodyPr wrap="square" rtlCol="0">
            <a:spAutoFit/>
          </a:bodyPr>
          <a:lstStyle/>
          <a:p>
            <a:r>
              <a:rPr lang="en-GB" sz="2800" b="1" kern="0" dirty="0">
                <a:solidFill>
                  <a:schemeClr val="accent1">
                    <a:lumMod val="75000"/>
                  </a:schemeClr>
                </a:solidFill>
                <a:latin typeface="Arial" panose="020B0604020202020204" pitchFamily="34" charset="0"/>
                <a:cs typeface="Arial" panose="020B0604020202020204" pitchFamily="34" charset="0"/>
              </a:rPr>
              <a:t>Audit of Accounts</a:t>
            </a:r>
          </a:p>
          <a:p>
            <a:pPr algn="ctr"/>
            <a:endParaRPr lang="en-GB" sz="2800" b="1" dirty="0">
              <a:solidFill>
                <a:schemeClr val="accent1">
                  <a:lumMod val="75000"/>
                </a:schemeClr>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654518" y="1602557"/>
            <a:ext cx="7910045" cy="47416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Accounts audited by KPMG in June 2024</a:t>
            </a:r>
          </a:p>
          <a:p>
            <a:pPr algn="l"/>
            <a:endParaRPr lang="en-GB" sz="11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They issued an:</a:t>
            </a:r>
          </a:p>
          <a:p>
            <a:pPr marL="1257300" lvl="2"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Unmodified Audit Opinion</a:t>
            </a:r>
          </a:p>
          <a:p>
            <a:pPr marL="1257300" lvl="2" indent="-342900" algn="l">
              <a:buFont typeface="Arial" panose="020B0604020202020204" pitchFamily="34" charset="0"/>
              <a:buChar char="•"/>
            </a:pPr>
            <a:r>
              <a:rPr lang="en-GB" sz="2000" dirty="0">
                <a:latin typeface="Arial" panose="020B0604020202020204" pitchFamily="34" charset="0"/>
                <a:cs typeface="Arial" panose="020B0604020202020204" pitchFamily="34" charset="0"/>
              </a:rPr>
              <a:t>Unqualified Value for Money Opinion</a:t>
            </a:r>
          </a:p>
          <a:p>
            <a:pPr lvl="2" algn="l"/>
            <a:endParaRPr lang="en-GB"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1800" dirty="0">
                <a:latin typeface="Arial" panose="020B0604020202020204" pitchFamily="34" charset="0"/>
                <a:cs typeface="Arial" panose="020B0604020202020204" pitchFamily="34" charset="0"/>
              </a:rPr>
              <a:t>Our latest Annual Report and Accounts can be found on our website: </a:t>
            </a:r>
            <a:r>
              <a:rPr lang="en-GB" sz="1800" dirty="0">
                <a:latin typeface="Arial" panose="020B0604020202020204" pitchFamily="34" charset="0"/>
                <a:cs typeface="Arial" panose="020B0604020202020204" pitchFamily="34" charset="0"/>
                <a:hlinkClick r:id="rId2"/>
              </a:rPr>
              <a:t>www.ghc.nhs.uk/who-we-are/publications</a:t>
            </a:r>
            <a:r>
              <a:rPr lang="en-GB" sz="1800" dirty="0">
                <a:latin typeface="Arial" panose="020B0604020202020204" pitchFamily="34" charset="0"/>
                <a:cs typeface="Arial" panose="020B0604020202020204" pitchFamily="34" charset="0"/>
              </a:rPr>
              <a:t> </a:t>
            </a:r>
          </a:p>
          <a:p>
            <a:pPr algn="l"/>
            <a:endParaRPr lang="en-GB" sz="1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1800" dirty="0">
                <a:latin typeface="Arial" panose="020B0604020202020204" pitchFamily="34" charset="0"/>
                <a:cs typeface="Arial" panose="020B0604020202020204" pitchFamily="34" charset="0"/>
              </a:rPr>
              <a:t>Any queries to </a:t>
            </a:r>
            <a:r>
              <a:rPr lang="en-GB" sz="1800" dirty="0">
                <a:latin typeface="Arial" panose="020B0604020202020204" pitchFamily="34" charset="0"/>
                <a:cs typeface="Arial" panose="020B0604020202020204" pitchFamily="34" charset="0"/>
                <a:hlinkClick r:id="rId3"/>
              </a:rPr>
              <a:t>Sandra.Betney@ghc.nhs.uk</a:t>
            </a:r>
            <a:r>
              <a:rPr lang="en-GB" sz="1800" dirty="0">
                <a:latin typeface="Arial" panose="020B0604020202020204" pitchFamily="34" charset="0"/>
                <a:cs typeface="Arial" panose="020B0604020202020204" pitchFamily="34" charset="0"/>
              </a:rPr>
              <a:t>  or </a:t>
            </a:r>
            <a:r>
              <a:rPr lang="en-GB" sz="1800" dirty="0">
                <a:latin typeface="Arial" panose="020B0604020202020204" pitchFamily="34" charset="0"/>
                <a:cs typeface="Arial" panose="020B0604020202020204" pitchFamily="34" charset="0"/>
                <a:hlinkClick r:id="rId4"/>
              </a:rPr>
              <a:t>Stephen.Andrews@ghc.nhs.uk</a:t>
            </a:r>
            <a:r>
              <a:rPr lang="en-GB" sz="18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05381276-ED55-445A-9EF7-089F4F298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0" name="Picture 9">
            <a:extLst>
              <a:ext uri="{FF2B5EF4-FFF2-40B4-BE49-F238E27FC236}">
                <a16:creationId xmlns:a16="http://schemas.microsoft.com/office/drawing/2014/main" id="{E3F88865-A9AB-4ED4-B907-C6B719F15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2578471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65859" y="2430125"/>
            <a:ext cx="6172200" cy="857250"/>
          </a:xfrm>
        </p:spPr>
        <p:txBody>
          <a:bodyPr>
            <a:normAutofit/>
          </a:bodyPr>
          <a:lstStyle/>
          <a:p>
            <a:pPr algn="ctr"/>
            <a:r>
              <a:rPr lang="en-GB" b="1" dirty="0">
                <a:solidFill>
                  <a:srgbClr val="0070C0"/>
                </a:solidFill>
                <a:latin typeface="Arial" panose="020B0604020202020204" pitchFamily="34" charset="0"/>
                <a:cs typeface="Arial" panose="020B0604020202020204" pitchFamily="34" charset="0"/>
              </a:rPr>
              <a:t>Quality Presentation</a:t>
            </a:r>
          </a:p>
        </p:txBody>
      </p:sp>
      <p:sp>
        <p:nvSpPr>
          <p:cNvPr id="2" name="TextBox 1"/>
          <p:cNvSpPr txBox="1"/>
          <p:nvPr/>
        </p:nvSpPr>
        <p:spPr>
          <a:xfrm>
            <a:off x="1145473" y="3669479"/>
            <a:ext cx="7070158" cy="1369606"/>
          </a:xfrm>
          <a:prstGeom prst="rect">
            <a:avLst/>
          </a:prstGeom>
          <a:noFill/>
        </p:spPr>
        <p:txBody>
          <a:bodyPr wrap="square" rtlCol="0">
            <a:spAutoFit/>
          </a:bodyPr>
          <a:lstStyle/>
          <a:p>
            <a:pPr algn="ctr"/>
            <a:r>
              <a:rPr lang="en-GB" sz="3200" b="1" dirty="0">
                <a:solidFill>
                  <a:srgbClr val="00B0F0"/>
                </a:solidFill>
                <a:latin typeface="Arial" panose="020B0604020202020204" pitchFamily="34" charset="0"/>
                <a:cs typeface="Arial" panose="020B0604020202020204" pitchFamily="34" charset="0"/>
              </a:rPr>
              <a:t>Nicola </a:t>
            </a:r>
            <a:r>
              <a:rPr lang="en-GB" sz="3200" b="1" dirty="0" err="1">
                <a:solidFill>
                  <a:srgbClr val="00B0F0"/>
                </a:solidFill>
                <a:latin typeface="Arial" panose="020B0604020202020204" pitchFamily="34" charset="0"/>
                <a:cs typeface="Arial" panose="020B0604020202020204" pitchFamily="34" charset="0"/>
              </a:rPr>
              <a:t>Hazle</a:t>
            </a:r>
            <a:endParaRPr lang="en-GB" sz="3200" b="1" dirty="0">
              <a:solidFill>
                <a:srgbClr val="00B0F0"/>
              </a:solidFill>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Director of Nursing, Therapies, and Quality</a:t>
            </a:r>
          </a:p>
          <a:p>
            <a:endParaRPr lang="en-GB" sz="1350" dirty="0"/>
          </a:p>
          <a:p>
            <a:endParaRPr lang="en-GB" sz="1350" dirty="0"/>
          </a:p>
        </p:txBody>
      </p:sp>
      <p:pic>
        <p:nvPicPr>
          <p:cNvPr id="8" name="Picture 7">
            <a:extLst>
              <a:ext uri="{FF2B5EF4-FFF2-40B4-BE49-F238E27FC236}">
                <a16:creationId xmlns:a16="http://schemas.microsoft.com/office/drawing/2014/main" id="{C2332EDA-FBBF-4636-8807-F9A7C3EC5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0" name="Picture 9">
            <a:extLst>
              <a:ext uri="{FF2B5EF4-FFF2-40B4-BE49-F238E27FC236}">
                <a16:creationId xmlns:a16="http://schemas.microsoft.com/office/drawing/2014/main" id="{70B6C9C1-ADA4-4C95-9293-E4892B232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640327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85F14F7F-09B3-4803-9E21-D2807A38A5D1}"/>
              </a:ext>
            </a:extLst>
          </p:cNvPr>
          <p:cNvSpPr txBox="1">
            <a:spLocks/>
          </p:cNvSpPr>
          <p:nvPr/>
        </p:nvSpPr>
        <p:spPr>
          <a:xfrm>
            <a:off x="7029450" y="5619750"/>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63E2BD61-72DF-47A4-B0D5-40D0435D5240}" type="slidenum">
              <a:rPr lang="en-GB" sz="600">
                <a:solidFill>
                  <a:prstClr val="black"/>
                </a:solidFill>
                <a:latin typeface="Calibri" panose="020F0502020204030204"/>
              </a:rPr>
              <a:pPr defTabSz="685800">
                <a:defRPr/>
              </a:pPr>
              <a:t>28</a:t>
            </a:fld>
            <a:endParaRPr lang="en-GB" sz="600"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5ED5E45C-60CE-4D04-9CCB-4AE677A36D54}"/>
              </a:ext>
            </a:extLst>
          </p:cNvPr>
          <p:cNvSpPr txBox="1"/>
          <p:nvPr/>
        </p:nvSpPr>
        <p:spPr>
          <a:xfrm>
            <a:off x="440214" y="1490007"/>
            <a:ext cx="8263572" cy="3877985"/>
          </a:xfrm>
          <a:prstGeom prst="rect">
            <a:avLst/>
          </a:prstGeom>
          <a:noFill/>
        </p:spPr>
        <p:txBody>
          <a:bodyPr wrap="square" rtlCol="0">
            <a:spAutoFit/>
          </a:bodyPr>
          <a:lstStyle/>
          <a:p>
            <a:r>
              <a:rPr lang="en-GB" sz="2400" b="1" dirty="0">
                <a:solidFill>
                  <a:srgbClr val="0070C0"/>
                </a:solidFill>
                <a:latin typeface="Arial" panose="020B0604020202020204" pitchFamily="34" charset="0"/>
                <a:cs typeface="Arial" panose="020B0604020202020204" pitchFamily="34" charset="0"/>
              </a:rPr>
              <a:t>Purpose of the session - What information is being presented today and why</a:t>
            </a:r>
          </a:p>
          <a:p>
            <a:pPr algn="ctr"/>
            <a:endParaRPr lang="en-GB" b="1" dirty="0">
              <a:solidFill>
                <a:schemeClr val="accent1"/>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We wish give an </a:t>
            </a:r>
            <a:r>
              <a:rPr lang="en-GB" sz="2000" b="1" dirty="0">
                <a:latin typeface="Arial" panose="020B0604020202020204" pitchFamily="34" charset="0"/>
                <a:cs typeface="Arial" panose="020B0604020202020204" pitchFamily="34" charset="0"/>
              </a:rPr>
              <a:t>overview of the work undertaken </a:t>
            </a:r>
            <a:r>
              <a:rPr lang="en-GB" sz="2000" dirty="0">
                <a:latin typeface="Arial" panose="020B0604020202020204" pitchFamily="34" charset="0"/>
                <a:cs typeface="Arial" panose="020B0604020202020204" pitchFamily="34" charset="0"/>
              </a:rPr>
              <a:t>across the Trust highlighting changes and improvements that have taken place which are informed by our Quality Strategy and reflect our Trust values.</a:t>
            </a:r>
          </a:p>
          <a:p>
            <a:endParaRPr lang="en-GB"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We are providing  information and detail in relation to our quality priorities which are underpinned by our quality ambitions. </a:t>
            </a:r>
          </a:p>
          <a:p>
            <a:endParaRPr lang="en-GB" sz="20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We have assurance that our services are in the main good, with some areas of focus.</a:t>
            </a:r>
          </a:p>
        </p:txBody>
      </p:sp>
      <p:sp>
        <p:nvSpPr>
          <p:cNvPr id="3" name="Rectangle 2">
            <a:extLst>
              <a:ext uri="{FF2B5EF4-FFF2-40B4-BE49-F238E27FC236}">
                <a16:creationId xmlns:a16="http://schemas.microsoft.com/office/drawing/2014/main" id="{121F4E3D-3B65-4FC7-9A55-011AA59D7792}"/>
              </a:ext>
            </a:extLst>
          </p:cNvPr>
          <p:cNvSpPr/>
          <p:nvPr/>
        </p:nvSpPr>
        <p:spPr>
          <a:xfrm>
            <a:off x="978258" y="3991261"/>
            <a:ext cx="6243637" cy="219291"/>
          </a:xfrm>
          <a:prstGeom prst="rect">
            <a:avLst/>
          </a:prstGeom>
        </p:spPr>
        <p:txBody>
          <a:bodyPr wrap="square">
            <a:spAutoFit/>
          </a:bodyPr>
          <a:lstStyle/>
          <a:p>
            <a:r>
              <a:rPr lang="en-GB" sz="825"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B593A1FF-8E17-4E1B-9B31-C786ACC786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1" name="Picture 10">
            <a:extLst>
              <a:ext uri="{FF2B5EF4-FFF2-40B4-BE49-F238E27FC236}">
                <a16:creationId xmlns:a16="http://schemas.microsoft.com/office/drawing/2014/main" id="{911E4D23-0343-44F7-B312-1192FA7E2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1192159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A97C3A-8AFC-4EED-8605-2D4258F155DA}"/>
              </a:ext>
            </a:extLst>
          </p:cNvPr>
          <p:cNvPicPr>
            <a:picLocks noChangeAspect="1"/>
          </p:cNvPicPr>
          <p:nvPr/>
        </p:nvPicPr>
        <p:blipFill>
          <a:blip r:embed="rId3"/>
          <a:stretch>
            <a:fillRect/>
          </a:stretch>
        </p:blipFill>
        <p:spPr>
          <a:xfrm>
            <a:off x="536842" y="1093619"/>
            <a:ext cx="7841040" cy="5478001"/>
          </a:xfrm>
          <a:prstGeom prst="rect">
            <a:avLst/>
          </a:prstGeom>
        </p:spPr>
      </p:pic>
      <p:sp>
        <p:nvSpPr>
          <p:cNvPr id="7" name="Title 6"/>
          <p:cNvSpPr>
            <a:spLocks noGrp="1"/>
          </p:cNvSpPr>
          <p:nvPr>
            <p:ph type="title"/>
          </p:nvPr>
        </p:nvSpPr>
        <p:spPr>
          <a:xfrm>
            <a:off x="224332" y="770574"/>
            <a:ext cx="6858000" cy="638600"/>
          </a:xfrm>
        </p:spPr>
        <p:txBody>
          <a:bodyPr>
            <a:noAutofit/>
          </a:bodyPr>
          <a:lstStyle/>
          <a:p>
            <a:r>
              <a:rPr lang="en-GB" sz="2400" b="1" dirty="0">
                <a:solidFill>
                  <a:srgbClr val="0070C0"/>
                </a:solidFill>
                <a:latin typeface="Arial" panose="020B0604020202020204" pitchFamily="34" charset="0"/>
                <a:cs typeface="Arial" panose="020B0604020202020204" pitchFamily="34" charset="0"/>
              </a:rPr>
              <a:t>Quality Strategy</a:t>
            </a:r>
          </a:p>
        </p:txBody>
      </p:sp>
      <p:pic>
        <p:nvPicPr>
          <p:cNvPr id="8" name="Picture 7">
            <a:extLst>
              <a:ext uri="{FF2B5EF4-FFF2-40B4-BE49-F238E27FC236}">
                <a16:creationId xmlns:a16="http://schemas.microsoft.com/office/drawing/2014/main" id="{B23BBAE6-EC27-4117-A444-809051EBB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9" name="Picture 8">
            <a:extLst>
              <a:ext uri="{FF2B5EF4-FFF2-40B4-BE49-F238E27FC236}">
                <a16:creationId xmlns:a16="http://schemas.microsoft.com/office/drawing/2014/main" id="{76E8743C-DE03-4CF5-9783-77DE7DAB4E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2798788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
        <p:nvSpPr>
          <p:cNvPr id="7" name="Title 6"/>
          <p:cNvSpPr>
            <a:spLocks noGrp="1"/>
          </p:cNvSpPr>
          <p:nvPr>
            <p:ph type="title"/>
          </p:nvPr>
        </p:nvSpPr>
        <p:spPr>
          <a:xfrm>
            <a:off x="372128" y="487680"/>
            <a:ext cx="8449733" cy="1143000"/>
          </a:xfrm>
        </p:spPr>
        <p:txBody>
          <a:bodyPr>
            <a:normAutofit/>
          </a:bodyPr>
          <a:lstStyle/>
          <a:p>
            <a:r>
              <a:rPr lang="en-GB" sz="3200" b="1" dirty="0">
                <a:solidFill>
                  <a:srgbClr val="0070C0"/>
                </a:solidFill>
                <a:latin typeface="Arial" panose="020B0604020202020204" pitchFamily="34" charset="0"/>
                <a:cs typeface="Arial" panose="020B0604020202020204" pitchFamily="34" charset="0"/>
              </a:rPr>
              <a:t>Agenda</a:t>
            </a:r>
          </a:p>
        </p:txBody>
      </p:sp>
      <p:graphicFrame>
        <p:nvGraphicFramePr>
          <p:cNvPr id="3" name="Table 2">
            <a:extLst>
              <a:ext uri="{FF2B5EF4-FFF2-40B4-BE49-F238E27FC236}">
                <a16:creationId xmlns:a16="http://schemas.microsoft.com/office/drawing/2014/main" id="{599B111D-E896-43E3-B878-91DA84D78BB2}"/>
              </a:ext>
            </a:extLst>
          </p:cNvPr>
          <p:cNvGraphicFramePr>
            <a:graphicFrameLocks noGrp="1"/>
          </p:cNvGraphicFramePr>
          <p:nvPr>
            <p:extLst>
              <p:ext uri="{D42A27DB-BD31-4B8C-83A1-F6EECF244321}">
                <p14:modId xmlns:p14="http://schemas.microsoft.com/office/powerpoint/2010/main" val="2691506489"/>
              </p:ext>
            </p:extLst>
          </p:nvPr>
        </p:nvGraphicFramePr>
        <p:xfrm>
          <a:off x="751840" y="1600200"/>
          <a:ext cx="7857896" cy="4729323"/>
        </p:xfrm>
        <a:graphic>
          <a:graphicData uri="http://schemas.openxmlformats.org/drawingml/2006/table">
            <a:tbl>
              <a:tblPr firstRow="1" firstCol="1" bandRow="1">
                <a:tableStyleId>{5C22544A-7EE6-4342-B048-85BDC9FD1C3A}</a:tableStyleId>
              </a:tblPr>
              <a:tblGrid>
                <a:gridCol w="1199623">
                  <a:extLst>
                    <a:ext uri="{9D8B030D-6E8A-4147-A177-3AD203B41FA5}">
                      <a16:colId xmlns:a16="http://schemas.microsoft.com/office/drawing/2014/main" val="2820786730"/>
                    </a:ext>
                  </a:extLst>
                </a:gridCol>
                <a:gridCol w="6658273">
                  <a:extLst>
                    <a:ext uri="{9D8B030D-6E8A-4147-A177-3AD203B41FA5}">
                      <a16:colId xmlns:a16="http://schemas.microsoft.com/office/drawing/2014/main" val="894338985"/>
                    </a:ext>
                  </a:extLst>
                </a:gridCol>
              </a:tblGrid>
              <a:tr h="726176">
                <a:tc>
                  <a:txBody>
                    <a:bodyPr/>
                    <a:lstStyle/>
                    <a:p>
                      <a:pPr>
                        <a:spcAft>
                          <a:spcPts val="0"/>
                        </a:spcAft>
                      </a:pPr>
                      <a:r>
                        <a:rPr lang="en-GB" sz="2000" dirty="0">
                          <a:effectLst/>
                          <a:latin typeface="Arial" panose="020B0604020202020204" pitchFamily="34" charset="0"/>
                          <a:cs typeface="Arial" panose="020B0604020202020204" pitchFamily="34" charset="0"/>
                        </a:rPr>
                        <a:t>5pm</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tc>
                  <a:txBody>
                    <a:bodyPr/>
                    <a:lstStyle/>
                    <a:p>
                      <a:pPr>
                        <a:spcAft>
                          <a:spcPts val="0"/>
                        </a:spcAft>
                      </a:pPr>
                      <a:r>
                        <a:rPr lang="en-GB" sz="2000" dirty="0">
                          <a:effectLst/>
                          <a:latin typeface="Arial" panose="020B0604020202020204" pitchFamily="34" charset="0"/>
                          <a:cs typeface="Arial" panose="020B0604020202020204" pitchFamily="34" charset="0"/>
                        </a:rPr>
                        <a:t>Welcome and opening remarks from Graham Russell, </a:t>
                      </a:r>
                    </a:p>
                    <a:p>
                      <a:pPr>
                        <a:spcAft>
                          <a:spcPts val="0"/>
                        </a:spcAft>
                      </a:pPr>
                      <a:r>
                        <a:rPr lang="en-GB" sz="2000" dirty="0">
                          <a:effectLst/>
                          <a:latin typeface="Arial" panose="020B0604020202020204" pitchFamily="34" charset="0"/>
                          <a:cs typeface="Arial" panose="020B0604020202020204" pitchFamily="34" charset="0"/>
                        </a:rPr>
                        <a:t>Trust Chair</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1995432939"/>
                  </a:ext>
                </a:extLst>
              </a:tr>
              <a:tr h="556653">
                <a:tc>
                  <a:txBody>
                    <a:bodyPr/>
                    <a:lstStyle/>
                    <a:p>
                      <a:pPr>
                        <a:spcAft>
                          <a:spcPts val="0"/>
                        </a:spcAft>
                      </a:pPr>
                      <a:r>
                        <a:rPr lang="en-GB" sz="2000" dirty="0">
                          <a:effectLst/>
                          <a:latin typeface="Arial" panose="020B0604020202020204" pitchFamily="34" charset="0"/>
                          <a:cs typeface="Arial" panose="020B0604020202020204" pitchFamily="34" charset="0"/>
                        </a:rPr>
                        <a:t>5.10pm</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tc>
                  <a:txBody>
                    <a:bodyPr/>
                    <a:lstStyle/>
                    <a:p>
                      <a:pPr>
                        <a:spcAft>
                          <a:spcPts val="0"/>
                        </a:spcAft>
                      </a:pPr>
                      <a:r>
                        <a:rPr lang="en-GB" sz="2000" dirty="0">
                          <a:effectLst/>
                          <a:latin typeface="Arial" panose="020B0604020202020204" pitchFamily="34" charset="0"/>
                          <a:cs typeface="Arial" panose="020B0604020202020204" pitchFamily="34" charset="0"/>
                        </a:rPr>
                        <a:t>Overview of our Year from Douglas Blair, Chief Executive</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4091234099"/>
                  </a:ext>
                </a:extLst>
              </a:tr>
              <a:tr h="726176">
                <a:tc>
                  <a:txBody>
                    <a:bodyPr/>
                    <a:lstStyle/>
                    <a:p>
                      <a:pPr>
                        <a:spcAft>
                          <a:spcPts val="0"/>
                        </a:spcAft>
                      </a:pPr>
                      <a:r>
                        <a:rPr lang="en-GB" sz="2000" dirty="0">
                          <a:effectLst/>
                          <a:latin typeface="Arial" panose="020B0604020202020204" pitchFamily="34" charset="0"/>
                          <a:cs typeface="Arial" panose="020B0604020202020204" pitchFamily="34" charset="0"/>
                        </a:rPr>
                        <a:t>5.30pm</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tc>
                  <a:txBody>
                    <a:bodyPr/>
                    <a:lstStyle/>
                    <a:p>
                      <a:pPr>
                        <a:spcAft>
                          <a:spcPts val="0"/>
                        </a:spcAft>
                      </a:pPr>
                      <a:r>
                        <a:rPr lang="en-GB" sz="2000">
                          <a:effectLst/>
                          <a:latin typeface="Arial" panose="020B0604020202020204" pitchFamily="34" charset="0"/>
                          <a:cs typeface="Arial" panose="020B0604020202020204" pitchFamily="34" charset="0"/>
                        </a:rPr>
                        <a:t>Finance Report from Sandra Betney, Director of Finance and Deputy Chief Executive</a:t>
                      </a:r>
                      <a:endParaRPr lang="en-GB" sz="200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3068800431"/>
                  </a:ext>
                </a:extLst>
              </a:tr>
              <a:tr h="800766">
                <a:tc>
                  <a:txBody>
                    <a:bodyPr/>
                    <a:lstStyle/>
                    <a:p>
                      <a:pPr>
                        <a:spcAft>
                          <a:spcPts val="0"/>
                        </a:spcAft>
                      </a:pPr>
                      <a:r>
                        <a:rPr lang="en-GB" sz="2000" dirty="0">
                          <a:effectLst/>
                          <a:latin typeface="Arial" panose="020B0604020202020204" pitchFamily="34" charset="0"/>
                          <a:ea typeface="Calibri" panose="020F0502020204030204" pitchFamily="34" charset="0"/>
                          <a:cs typeface="Arial" panose="020B0604020202020204" pitchFamily="34" charset="0"/>
                        </a:rPr>
                        <a:t>5.45pm</a:t>
                      </a:r>
                    </a:p>
                  </a:txBody>
                  <a:tcPr marL="88769" marR="88769" marT="44384" marB="44384"/>
                </a:tc>
                <a:tc>
                  <a:txBody>
                    <a:bodyPr/>
                    <a:lstStyle/>
                    <a:p>
                      <a:pPr>
                        <a:spcAft>
                          <a:spcPts val="0"/>
                        </a:spcAft>
                      </a:pPr>
                      <a:r>
                        <a:rPr lang="en-GB" sz="2000" dirty="0">
                          <a:effectLst/>
                          <a:latin typeface="Arial" panose="020B0604020202020204" pitchFamily="34" charset="0"/>
                          <a:cs typeface="Arial" panose="020B0604020202020204" pitchFamily="34" charset="0"/>
                        </a:rPr>
                        <a:t>Quality Update from Nicola </a:t>
                      </a:r>
                      <a:r>
                        <a:rPr lang="en-GB" sz="2000" dirty="0" err="1">
                          <a:effectLst/>
                          <a:latin typeface="Arial" panose="020B0604020202020204" pitchFamily="34" charset="0"/>
                          <a:cs typeface="Arial" panose="020B0604020202020204" pitchFamily="34" charset="0"/>
                        </a:rPr>
                        <a:t>Hazle</a:t>
                      </a:r>
                      <a:r>
                        <a:rPr lang="en-GB" sz="2000" dirty="0">
                          <a:effectLst/>
                          <a:latin typeface="Arial" panose="020B0604020202020204" pitchFamily="34" charset="0"/>
                          <a:cs typeface="Arial" panose="020B0604020202020204" pitchFamily="34" charset="0"/>
                        </a:rPr>
                        <a:t>, Director of Nursing, Therapies and Quality</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619345088"/>
                  </a:ext>
                </a:extLst>
              </a:tr>
              <a:tr h="726176">
                <a:tc>
                  <a:txBody>
                    <a:bodyPr/>
                    <a:lstStyle/>
                    <a:p>
                      <a:pPr>
                        <a:spcAft>
                          <a:spcPts val="0"/>
                        </a:spcAft>
                      </a:pPr>
                      <a:r>
                        <a:rPr lang="en-GB" sz="2000" dirty="0">
                          <a:effectLst/>
                          <a:latin typeface="Arial" panose="020B0604020202020204" pitchFamily="34" charset="0"/>
                          <a:cs typeface="Arial" panose="020B0604020202020204" pitchFamily="34" charset="0"/>
                        </a:rPr>
                        <a:t>6.05pm</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tc>
                  <a:txBody>
                    <a:bodyPr/>
                    <a:lstStyle/>
                    <a:p>
                      <a:pPr>
                        <a:spcAft>
                          <a:spcPts val="0"/>
                        </a:spcAft>
                      </a:pPr>
                      <a:r>
                        <a:rPr lang="en-GB" sz="2000" dirty="0">
                          <a:effectLst/>
                          <a:latin typeface="Arial" panose="020B0604020202020204" pitchFamily="34" charset="0"/>
                          <a:cs typeface="Arial" panose="020B0604020202020204" pitchFamily="34" charset="0"/>
                        </a:rPr>
                        <a:t>Council of Governors Update from Chris Witham, Lead Governor</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670123721"/>
                  </a:ext>
                </a:extLst>
              </a:tr>
              <a:tr h="495008">
                <a:tc>
                  <a:txBody>
                    <a:bodyPr/>
                    <a:lstStyle/>
                    <a:p>
                      <a:pPr>
                        <a:spcAft>
                          <a:spcPts val="0"/>
                        </a:spcAft>
                      </a:pPr>
                      <a:r>
                        <a:rPr lang="en-GB" sz="2000" dirty="0">
                          <a:effectLst/>
                          <a:latin typeface="Arial" panose="020B0604020202020204" pitchFamily="34" charset="0"/>
                          <a:cs typeface="Arial" panose="020B0604020202020204" pitchFamily="34" charset="0"/>
                        </a:rPr>
                        <a:t>6.15pm</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tc>
                  <a:txBody>
                    <a:bodyPr/>
                    <a:lstStyle/>
                    <a:p>
                      <a:pPr>
                        <a:spcAft>
                          <a:spcPts val="0"/>
                        </a:spcAft>
                      </a:pPr>
                      <a:r>
                        <a:rPr lang="en-GB" sz="2000" dirty="0">
                          <a:effectLst/>
                          <a:latin typeface="Arial" panose="020B0604020202020204" pitchFamily="34" charset="0"/>
                          <a:cs typeface="Arial" panose="020B0604020202020204" pitchFamily="34" charset="0"/>
                        </a:rPr>
                        <a:t>Final questions and closing remarks from Graham Russell</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3846375920"/>
                  </a:ext>
                </a:extLst>
              </a:tr>
              <a:tr h="495008">
                <a:tc>
                  <a:txBody>
                    <a:bodyPr/>
                    <a:lstStyle/>
                    <a:p>
                      <a:pPr>
                        <a:spcAft>
                          <a:spcPts val="0"/>
                        </a:spcAft>
                      </a:pPr>
                      <a:r>
                        <a:rPr lang="en-GB" sz="2000" dirty="0">
                          <a:effectLst/>
                          <a:latin typeface="Arial" panose="020B0604020202020204" pitchFamily="34" charset="0"/>
                          <a:cs typeface="Arial" panose="020B0604020202020204" pitchFamily="34" charset="0"/>
                        </a:rPr>
                        <a:t>6.30pm</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tc>
                  <a:txBody>
                    <a:bodyPr/>
                    <a:lstStyle/>
                    <a:p>
                      <a:pPr>
                        <a:spcAft>
                          <a:spcPts val="0"/>
                        </a:spcAft>
                      </a:pPr>
                      <a:r>
                        <a:rPr lang="en-GB" sz="2000" dirty="0">
                          <a:effectLst/>
                          <a:latin typeface="Arial" panose="020B0604020202020204" pitchFamily="34" charset="0"/>
                          <a:cs typeface="Arial" panose="020B0604020202020204" pitchFamily="34" charset="0"/>
                        </a:rPr>
                        <a:t>Ends</a:t>
                      </a:r>
                      <a:endParaRPr lang="en-GB" sz="2000" dirty="0">
                        <a:effectLst/>
                        <a:latin typeface="Arial" panose="020B0604020202020204" pitchFamily="34" charset="0"/>
                        <a:ea typeface="Calibri" panose="020F0502020204030204" pitchFamily="34" charset="0"/>
                        <a:cs typeface="Arial" panose="020B0604020202020204" pitchFamily="34" charset="0"/>
                      </a:endParaRPr>
                    </a:p>
                  </a:txBody>
                  <a:tcPr marL="88769" marR="88769" marT="44384" marB="44384"/>
                </a:tc>
                <a:extLst>
                  <a:ext uri="{0D108BD9-81ED-4DB2-BD59-A6C34878D82A}">
                    <a16:rowId xmlns:a16="http://schemas.microsoft.com/office/drawing/2014/main" val="730727354"/>
                  </a:ext>
                </a:extLst>
              </a:tr>
            </a:tbl>
          </a:graphicData>
        </a:graphic>
      </p:graphicFrame>
    </p:spTree>
    <p:extLst>
      <p:ext uri="{BB962C8B-B14F-4D97-AF65-F5344CB8AC3E}">
        <p14:creationId xmlns:p14="http://schemas.microsoft.com/office/powerpoint/2010/main" val="2386703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3356" y="2386969"/>
            <a:ext cx="5731844" cy="715581"/>
          </a:xfrm>
          <a:prstGeom prst="rect">
            <a:avLst/>
          </a:prstGeom>
          <a:noFill/>
        </p:spPr>
        <p:txBody>
          <a:bodyPr wrap="square" rtlCol="0">
            <a:spAutoFit/>
          </a:bodyPr>
          <a:lstStyle/>
          <a:p>
            <a:endParaRPr lang="en-GB" sz="1350" dirty="0">
              <a:latin typeface="Arial" panose="020B0604020202020204" pitchFamily="34" charset="0"/>
              <a:cs typeface="Arial" panose="020B0604020202020204" pitchFamily="34" charset="0"/>
            </a:endParaRPr>
          </a:p>
          <a:p>
            <a:endParaRPr lang="en-GB" sz="1350" dirty="0">
              <a:latin typeface="Arial" panose="020B0604020202020204" pitchFamily="34" charset="0"/>
              <a:cs typeface="Arial" panose="020B0604020202020204" pitchFamily="34" charset="0"/>
            </a:endParaRPr>
          </a:p>
          <a:p>
            <a:endParaRPr lang="en-GB" sz="135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F6492D6-1458-9945-5B91-111F14AA8475}"/>
              </a:ext>
            </a:extLst>
          </p:cNvPr>
          <p:cNvSpPr txBox="1"/>
          <p:nvPr/>
        </p:nvSpPr>
        <p:spPr>
          <a:xfrm>
            <a:off x="1497598" y="2062087"/>
            <a:ext cx="6157638" cy="461665"/>
          </a:xfrm>
          <a:prstGeom prst="rect">
            <a:avLst/>
          </a:prstGeom>
          <a:noFill/>
        </p:spPr>
        <p:txBody>
          <a:bodyPr wrap="square">
            <a:spAutoFit/>
          </a:bodyPr>
          <a:lstStyle/>
          <a:p>
            <a:pPr algn="ctr"/>
            <a:r>
              <a:rPr lang="en-GB" sz="2400" b="1" dirty="0">
                <a:solidFill>
                  <a:srgbClr val="0070C0"/>
                </a:solidFill>
                <a:latin typeface="Arial" panose="020B0604020202020204" pitchFamily="34" charset="0"/>
                <a:cs typeface="Arial" panose="020B0604020202020204" pitchFamily="34" charset="0"/>
              </a:rPr>
              <a:t>CQC Information from 2022 inspection</a:t>
            </a:r>
            <a:endParaRPr lang="en-GB" sz="2400" b="1" dirty="0">
              <a:solidFill>
                <a:srgbClr val="0070C0"/>
              </a:solidFill>
              <a:highlight>
                <a:srgbClr val="FFFF00"/>
              </a:highligh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5C528B2-7A02-57A3-865B-F6CB795E4CD4}"/>
              </a:ext>
            </a:extLst>
          </p:cNvPr>
          <p:cNvPicPr>
            <a:picLocks noChangeAspect="1"/>
          </p:cNvPicPr>
          <p:nvPr/>
        </p:nvPicPr>
        <p:blipFill>
          <a:blip r:embed="rId3"/>
          <a:stretch>
            <a:fillRect/>
          </a:stretch>
        </p:blipFill>
        <p:spPr>
          <a:xfrm>
            <a:off x="680385" y="2738809"/>
            <a:ext cx="7783229" cy="1997503"/>
          </a:xfrm>
          <a:prstGeom prst="rect">
            <a:avLst/>
          </a:prstGeom>
        </p:spPr>
      </p:pic>
      <p:pic>
        <p:nvPicPr>
          <p:cNvPr id="8" name="Picture 7">
            <a:extLst>
              <a:ext uri="{FF2B5EF4-FFF2-40B4-BE49-F238E27FC236}">
                <a16:creationId xmlns:a16="http://schemas.microsoft.com/office/drawing/2014/main" id="{D8B2683C-A4DD-4B00-9C42-EFF9468CF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0" name="Picture 9">
            <a:extLst>
              <a:ext uri="{FF2B5EF4-FFF2-40B4-BE49-F238E27FC236}">
                <a16:creationId xmlns:a16="http://schemas.microsoft.com/office/drawing/2014/main" id="{41F33389-0DE3-485B-8477-5C0AD81C2E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4169290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9795" y="2111500"/>
            <a:ext cx="7390905" cy="3785652"/>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Our 11 Quality Priorities which are a key area of focus are:</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Tissue Viability (TV) including pressure ulcers</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Dementia Education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Falls prevention</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End of Life Care (</a:t>
            </a:r>
            <a:r>
              <a:rPr lang="en-GB" sz="2000" dirty="0" err="1">
                <a:latin typeface="Arial" panose="020B0604020202020204" pitchFamily="34" charset="0"/>
                <a:cs typeface="Arial" panose="020B0604020202020204" pitchFamily="34" charset="0"/>
              </a:rPr>
              <a:t>EoLC</a:t>
            </a:r>
            <a:r>
              <a:rPr lang="en-GB" sz="2000" dirty="0">
                <a:latin typeface="Arial" panose="020B0604020202020204" pitchFamily="34" charset="0"/>
                <a:cs typeface="Arial" panose="020B0604020202020204" pitchFamily="34" charset="0"/>
              </a:rPr>
              <a:t>)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Friends and Family Test (FFT)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Reducing suicides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Reducing Restrictive Practice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Learning disabilities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Children’s services </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Embedding learning following patient safety incidents</a:t>
            </a:r>
          </a:p>
          <a:p>
            <a:pPr marL="803275" lvl="1" indent="-460375">
              <a:buFont typeface="Arial" panose="020B0604020202020204" pitchFamily="34" charset="0"/>
              <a:buChar char="•"/>
            </a:pPr>
            <a:r>
              <a:rPr lang="en-GB" sz="2000" dirty="0">
                <a:latin typeface="Arial" panose="020B0604020202020204" pitchFamily="34" charset="0"/>
                <a:cs typeface="Arial" panose="020B0604020202020204" pitchFamily="34" charset="0"/>
              </a:rPr>
              <a:t>Carers</a:t>
            </a:r>
          </a:p>
        </p:txBody>
      </p:sp>
      <p:sp>
        <p:nvSpPr>
          <p:cNvPr id="10" name="Title 6"/>
          <p:cNvSpPr txBox="1">
            <a:spLocks/>
          </p:cNvSpPr>
          <p:nvPr/>
        </p:nvSpPr>
        <p:spPr>
          <a:xfrm>
            <a:off x="322139" y="1233916"/>
            <a:ext cx="6858000" cy="387170"/>
          </a:xfrm>
          <a:prstGeom prst="rect">
            <a:avLst/>
          </a:prstGeom>
        </p:spPr>
        <p:txBody>
          <a:bodyPr vert="horz" lIns="68580" tIns="34290" rIns="68580" bIns="3429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GB" sz="3200" b="1" dirty="0">
                <a:solidFill>
                  <a:srgbClr val="0070C0"/>
                </a:solidFill>
                <a:latin typeface="Arial" panose="020B0604020202020204" pitchFamily="34" charset="0"/>
                <a:cs typeface="Arial" panose="020B0604020202020204" pitchFamily="34" charset="0"/>
              </a:rPr>
              <a:t>Quality Priorities for 2023/25</a:t>
            </a:r>
          </a:p>
        </p:txBody>
      </p:sp>
      <p:pic>
        <p:nvPicPr>
          <p:cNvPr id="7" name="Picture 6">
            <a:extLst>
              <a:ext uri="{FF2B5EF4-FFF2-40B4-BE49-F238E27FC236}">
                <a16:creationId xmlns:a16="http://schemas.microsoft.com/office/drawing/2014/main" id="{ED1DF04B-BFDB-4228-8C21-CD09A6B75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49188785-414A-4614-8158-082A7523D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32712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B597E7-A6D1-4260-87CD-041891A690F9}"/>
              </a:ext>
            </a:extLst>
          </p:cNvPr>
          <p:cNvSpPr/>
          <p:nvPr/>
        </p:nvSpPr>
        <p:spPr>
          <a:xfrm>
            <a:off x="560091" y="1403061"/>
            <a:ext cx="8259097" cy="4819012"/>
          </a:xfrm>
          <a:prstGeom prst="rect">
            <a:avLst/>
          </a:prstGeom>
          <a:noFill/>
        </p:spPr>
        <p:txBody>
          <a:bodyPr wrap="square">
            <a:spAutoFit/>
          </a:bodyPr>
          <a:lstStyle/>
          <a:p>
            <a:pPr>
              <a:lnSpc>
                <a:spcPct val="115000"/>
              </a:lnSpc>
            </a:pPr>
            <a:r>
              <a:rPr lang="en-GB" sz="2800" b="1" dirty="0">
                <a:solidFill>
                  <a:srgbClr val="0070C0"/>
                </a:solidFill>
                <a:latin typeface="Arial" panose="020B0604020202020204" pitchFamily="34" charset="0"/>
                <a:cs typeface="Arial" panose="020B0604020202020204" pitchFamily="34" charset="0"/>
              </a:rPr>
              <a:t>Three Pillars of Quality</a:t>
            </a:r>
          </a:p>
          <a:p>
            <a:pPr algn="just">
              <a:lnSpc>
                <a:spcPct val="115000"/>
              </a:lnSpc>
            </a:pPr>
            <a:endParaRPr lang="en-GB" sz="2100" dirty="0">
              <a:latin typeface="Arial" panose="020B0604020202020204" pitchFamily="34" charset="0"/>
              <a:cs typeface="Arial" panose="020B0604020202020204" pitchFamily="34" charset="0"/>
            </a:endParaRPr>
          </a:p>
          <a:p>
            <a:pPr algn="just">
              <a:lnSpc>
                <a:spcPct val="115000"/>
              </a:lnSpc>
            </a:pPr>
            <a:r>
              <a:rPr lang="en-GB" sz="2400" dirty="0">
                <a:latin typeface="Arial" panose="020B0604020202020204" pitchFamily="34" charset="0"/>
                <a:cs typeface="Arial" panose="020B0604020202020204" pitchFamily="34" charset="0"/>
              </a:rPr>
              <a:t>Our quality ambitions are always underpinned by the</a:t>
            </a:r>
            <a:r>
              <a:rPr lang="en-GB" sz="2400" b="1" dirty="0">
                <a:latin typeface="Arial" panose="020B0604020202020204" pitchFamily="34" charset="0"/>
                <a:cs typeface="Arial" panose="020B0604020202020204" pitchFamily="34" charset="0"/>
              </a:rPr>
              <a:t> three pillars of quality:</a:t>
            </a:r>
          </a:p>
          <a:p>
            <a:pPr algn="just">
              <a:lnSpc>
                <a:spcPct val="115000"/>
              </a:lnSpc>
            </a:pPr>
            <a:r>
              <a:rPr lang="en-GB" sz="2400" b="1" dirty="0">
                <a:latin typeface="Arial" panose="020B0604020202020204" pitchFamily="34" charset="0"/>
                <a:cs typeface="Arial" panose="020B0604020202020204" pitchFamily="34" charset="0"/>
              </a:rPr>
              <a:t> </a:t>
            </a:r>
          </a:p>
          <a:p>
            <a:pPr marL="257175" indent="-257175">
              <a:buFont typeface="Symbol" panose="05050102010706020507" pitchFamily="18" charset="2"/>
              <a:buChar char=""/>
            </a:pPr>
            <a:r>
              <a:rPr lang="en-US" sz="2400" b="1" dirty="0">
                <a:latin typeface="Arial" panose="020B0604020202020204" pitchFamily="34" charset="0"/>
                <a:ea typeface="Times New Roman" panose="02020603050405020304" pitchFamily="18" charset="0"/>
                <a:cs typeface="Arial" panose="020B0604020202020204" pitchFamily="34" charset="0"/>
              </a:rPr>
              <a:t>Always effective </a:t>
            </a:r>
            <a:r>
              <a:rPr lang="en-US" sz="2400" dirty="0">
                <a:latin typeface="Arial" panose="020B0604020202020204" pitchFamily="34" charset="0"/>
                <a:ea typeface="Times New Roman" panose="02020603050405020304" pitchFamily="18" charset="0"/>
                <a:cs typeface="Arial" panose="020B0604020202020204" pitchFamily="34" charset="0"/>
              </a:rPr>
              <a:t>– embedding a culture of continuous improvement in all of our services.</a:t>
            </a:r>
            <a:endParaRPr lang="en-GB" sz="2400" dirty="0">
              <a:latin typeface="Arial" panose="020B0604020202020204" pitchFamily="34" charset="0"/>
              <a:ea typeface="Times New Roman" panose="02020603050405020304" pitchFamily="18" charset="0"/>
              <a:cs typeface="Arial" panose="020B0604020202020204" pitchFamily="34" charset="0"/>
            </a:endParaRPr>
          </a:p>
          <a:p>
            <a:pPr marL="257175" indent="-257175">
              <a:buFont typeface="Symbol" panose="05050102010706020507" pitchFamily="18" charset="2"/>
              <a:buChar char=""/>
            </a:pPr>
            <a:r>
              <a:rPr lang="en-US" sz="2400" b="1" dirty="0">
                <a:latin typeface="Arial" panose="020B0604020202020204" pitchFamily="34" charset="0"/>
                <a:ea typeface="Times New Roman" panose="02020603050405020304" pitchFamily="18" charset="0"/>
                <a:cs typeface="Arial" panose="020B0604020202020204" pitchFamily="34" charset="0"/>
              </a:rPr>
              <a:t>Great experience </a:t>
            </a:r>
            <a:r>
              <a:rPr lang="en-US" sz="2400" dirty="0">
                <a:latin typeface="Arial" panose="020B0604020202020204" pitchFamily="34" charset="0"/>
                <a:ea typeface="Times New Roman" panose="02020603050405020304" pitchFamily="18" charset="0"/>
                <a:cs typeface="Arial" panose="020B0604020202020204" pitchFamily="34" charset="0"/>
              </a:rPr>
              <a:t>– making sure everyone’s experience is </a:t>
            </a:r>
            <a:r>
              <a:rPr lang="en-US" sz="2400" dirty="0" err="1">
                <a:latin typeface="Arial" panose="020B0604020202020204" pitchFamily="34" charset="0"/>
                <a:ea typeface="Times New Roman" panose="02020603050405020304" pitchFamily="18" charset="0"/>
                <a:cs typeface="Arial" panose="020B0604020202020204" pitchFamily="34" charset="0"/>
              </a:rPr>
              <a:t>personalised</a:t>
            </a:r>
            <a:r>
              <a:rPr lang="en-US" sz="2400" dirty="0">
                <a:latin typeface="Arial" panose="020B0604020202020204" pitchFamily="34" charset="0"/>
                <a:ea typeface="Times New Roman" panose="02020603050405020304" pitchFamily="18" charset="0"/>
                <a:cs typeface="Arial" panose="020B0604020202020204" pitchFamily="34" charset="0"/>
              </a:rPr>
              <a:t> and is consistently the best it can be.</a:t>
            </a:r>
            <a:endParaRPr lang="en-GB" sz="2400" dirty="0">
              <a:latin typeface="Arial" panose="020B0604020202020204" pitchFamily="34" charset="0"/>
              <a:ea typeface="Times New Roman" panose="02020603050405020304" pitchFamily="18" charset="0"/>
              <a:cs typeface="Arial" panose="020B0604020202020204" pitchFamily="34" charset="0"/>
            </a:endParaRPr>
          </a:p>
          <a:p>
            <a:pPr marL="257175" indent="-257175">
              <a:spcAft>
                <a:spcPts val="750"/>
              </a:spcAft>
              <a:buFont typeface="Symbol" panose="05050102010706020507" pitchFamily="18" charset="2"/>
              <a:buChar char=""/>
            </a:pPr>
            <a:r>
              <a:rPr lang="en-US" sz="2400" b="1" dirty="0">
                <a:latin typeface="Arial" panose="020B0604020202020204" pitchFamily="34" charset="0"/>
                <a:ea typeface="Times New Roman" panose="02020603050405020304" pitchFamily="18" charset="0"/>
                <a:cs typeface="Arial" panose="020B0604020202020204" pitchFamily="34" charset="0"/>
              </a:rPr>
              <a:t>Consistently safe </a:t>
            </a:r>
            <a:r>
              <a:rPr lang="en-US" sz="2400" dirty="0">
                <a:latin typeface="Arial" panose="020B0604020202020204" pitchFamily="34" charset="0"/>
                <a:ea typeface="Times New Roman" panose="02020603050405020304" pitchFamily="18" charset="0"/>
                <a:cs typeface="Arial" panose="020B0604020202020204" pitchFamily="34" charset="0"/>
              </a:rPr>
              <a:t>– people who use and deliver our services consistently receive intervention free from harm and which provides the most benefit.</a:t>
            </a:r>
            <a:endParaRPr lang="en-GB"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7B8C6E19-7A59-40CC-A554-04A7EA9872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D46B9046-3527-4CC2-922E-05AEE9BB5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64526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6255" y="1839415"/>
            <a:ext cx="8091491" cy="3831818"/>
          </a:xfrm>
          <a:prstGeom prst="rect">
            <a:avLst/>
          </a:prstGeom>
          <a:noFill/>
        </p:spPr>
        <p:txBody>
          <a:bodyPr wrap="square" rtlCol="0">
            <a:spAutoFit/>
          </a:bodyPr>
          <a:lstStyle/>
          <a:p>
            <a:r>
              <a:rPr lang="en-GB" sz="2100" b="1" dirty="0">
                <a:latin typeface="Arial" panose="020B0604020202020204" pitchFamily="34" charset="0"/>
                <a:cs typeface="Arial" panose="020B0604020202020204" pitchFamily="34" charset="0"/>
              </a:rPr>
              <a:t>We have good assurance that we are embedding a culture of continuous improvement in all our services</a:t>
            </a:r>
            <a:r>
              <a:rPr lang="en-GB" sz="2100" dirty="0">
                <a:latin typeface="Arial" panose="020B0604020202020204" pitchFamily="34" charset="0"/>
                <a:cs typeface="Arial" panose="020B0604020202020204" pitchFamily="34" charset="0"/>
              </a:rPr>
              <a:t>.</a:t>
            </a:r>
          </a:p>
          <a:p>
            <a:endParaRPr lang="en-GB" sz="14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GB" sz="2000" dirty="0">
                <a:latin typeface="Arial" panose="020B0604020202020204" pitchFamily="34" charset="0"/>
                <a:ea typeface="Times New Roman" panose="02020603050405020304" pitchFamily="18" charset="0"/>
              </a:rPr>
              <a:t>We completed 6 national clinical audits and 72 local clinical audits relating to mental health and physical health services. </a:t>
            </a: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Improved awareness, monitoring and learning across our community nursing services has supported improved early intervention and management of pressure ulcers.</a:t>
            </a:r>
            <a:endParaRPr lang="en-GB" sz="2000" dirty="0">
              <a:latin typeface="Arial" panose="020B0604020202020204" pitchFamily="34" charset="0"/>
              <a:ea typeface="Times New Roman" panose="02020603050405020304" pitchFamily="18" charset="0"/>
            </a:endParaRP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A new Research and Innovation Strategy was agreed by the Trust, with a key focus on collaboration.</a:t>
            </a:r>
            <a:r>
              <a:rPr lang="en-GB" sz="2000" dirty="0">
                <a:latin typeface="Arial" panose="020B0604020202020204" pitchFamily="34" charset="0"/>
                <a:ea typeface="Calibri" panose="020F0502020204030204" pitchFamily="34" charset="0"/>
                <a:cs typeface="Times New Roman" panose="02020603050405020304" pitchFamily="18" charset="0"/>
              </a:rPr>
              <a:t> </a:t>
            </a:r>
          </a:p>
          <a:p>
            <a:pPr marL="257175" indent="-257175">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In our commitment to Quality Improvement (QI) we currently have 61 projects running and an ambition to increase each year. </a:t>
            </a:r>
            <a:endParaRPr lang="en-GB" sz="2000" dirty="0">
              <a:latin typeface="Arial" panose="020B0604020202020204" pitchFamily="34" charset="0"/>
              <a:cs typeface="Arial" panose="020B0604020202020204" pitchFamily="34" charset="0"/>
            </a:endParaRPr>
          </a:p>
        </p:txBody>
      </p:sp>
      <p:sp>
        <p:nvSpPr>
          <p:cNvPr id="10" name="Title 6"/>
          <p:cNvSpPr txBox="1">
            <a:spLocks/>
          </p:cNvSpPr>
          <p:nvPr/>
        </p:nvSpPr>
        <p:spPr>
          <a:xfrm>
            <a:off x="526255" y="1018945"/>
            <a:ext cx="6858000" cy="638600"/>
          </a:xfrm>
          <a:prstGeom prst="rect">
            <a:avLst/>
          </a:prstGeom>
        </p:spPr>
        <p:txBody>
          <a:bodyPr vert="horz" lIns="68580" tIns="34290" rIns="68580" bIns="3429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GB" sz="3200" b="1" dirty="0">
                <a:solidFill>
                  <a:srgbClr val="0070C0"/>
                </a:solidFill>
                <a:latin typeface="Arial" panose="020B0604020202020204" pitchFamily="34" charset="0"/>
                <a:cs typeface="Arial" panose="020B0604020202020204" pitchFamily="34" charset="0"/>
              </a:rPr>
              <a:t>Always Effective</a:t>
            </a:r>
          </a:p>
        </p:txBody>
      </p:sp>
      <p:pic>
        <p:nvPicPr>
          <p:cNvPr id="7" name="Picture 6">
            <a:extLst>
              <a:ext uri="{FF2B5EF4-FFF2-40B4-BE49-F238E27FC236}">
                <a16:creationId xmlns:a16="http://schemas.microsoft.com/office/drawing/2014/main" id="{1991D73C-69BA-430D-AE1E-B94A7F8BF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AFDC169B-D9E6-4E2E-953B-99EA03676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22103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6254" y="1628333"/>
            <a:ext cx="8091491" cy="4678204"/>
          </a:xfrm>
          <a:prstGeom prst="rect">
            <a:avLst/>
          </a:prstGeom>
          <a:noFill/>
        </p:spPr>
        <p:txBody>
          <a:bodyPr wrap="square" rtlCol="0">
            <a:spAutoFit/>
          </a:bodyPr>
          <a:lstStyle/>
          <a:p>
            <a:r>
              <a:rPr lang="en-GB" sz="2100" b="1" dirty="0">
                <a:latin typeface="Arial" panose="020B0604020202020204" pitchFamily="34" charset="0"/>
                <a:cs typeface="Arial" panose="020B0604020202020204" pitchFamily="34" charset="0"/>
              </a:rPr>
              <a:t>We have good assurance that we strive to ensure that everyone's experience is personalised and consistently the best it can be</a:t>
            </a:r>
            <a:r>
              <a:rPr lang="en-GB" sz="2100" dirty="0">
                <a:latin typeface="Arial" panose="020B0604020202020204" pitchFamily="34" charset="0"/>
                <a:cs typeface="Arial" panose="020B0604020202020204" pitchFamily="34" charset="0"/>
              </a:rPr>
              <a:t>.</a:t>
            </a:r>
          </a:p>
          <a:p>
            <a:endParaRPr lang="en-GB"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Our successful implementation of the NHS Friends and Family Test (FFT) saw an uplift of 51% in responses with consistency in 94% reporting an overall positive experience. </a:t>
            </a:r>
          </a:p>
          <a:p>
            <a:pPr marL="257175" indent="-257175">
              <a:buFont typeface="Arial" panose="020B0604020202020204" pitchFamily="34" charset="0"/>
              <a:buChar char="•"/>
            </a:pPr>
            <a:r>
              <a:rPr lang="en-GB" sz="2000" dirty="0">
                <a:latin typeface="Arial" panose="020B0604020202020204" pitchFamily="34" charset="0"/>
                <a:ea typeface="Times New Roman" panose="02020603050405020304" pitchFamily="18" charset="0"/>
                <a:cs typeface="Arial" panose="020B0604020202020204" pitchFamily="34" charset="0"/>
              </a:rPr>
              <a:t>Non-Executive Director (NED) quality visits and complaint audits provide valuable feedback and assurance across a range of services.</a:t>
            </a:r>
          </a:p>
          <a:p>
            <a:pPr marL="257175" indent="-257175">
              <a:buFont typeface="Arial" panose="020B0604020202020204" pitchFamily="34" charset="0"/>
              <a:buChar char="•"/>
            </a:pPr>
            <a:r>
              <a:rPr lang="en-GB" sz="2000" dirty="0">
                <a:latin typeface="Arial" panose="020B0604020202020204" pitchFamily="34" charset="0"/>
                <a:ea typeface="Aptos" panose="020B0004020202020204" pitchFamily="34" charset="0"/>
                <a:cs typeface="Arial" panose="020B0604020202020204" pitchFamily="34" charset="0"/>
              </a:rPr>
              <a:t>We hold level 1 and level 2 Triangle of Care accreditation with The Carers Trust who are in support of our work towards level 3. </a:t>
            </a:r>
          </a:p>
          <a:p>
            <a:pPr marL="257175" indent="-257175">
              <a:buFont typeface="Arial" panose="020B0604020202020204" pitchFamily="34" charset="0"/>
              <a:buChar char="•"/>
            </a:pPr>
            <a:r>
              <a:rPr lang="en-GB" sz="2000" dirty="0">
                <a:latin typeface="Arial" panose="020B0604020202020204" pitchFamily="34" charset="0"/>
                <a:cs typeface="Arial" panose="020B0604020202020204" pitchFamily="34" charset="0"/>
              </a:rPr>
              <a:t>Our embedded Freedom to Speak Up process saw 96 colleagues using the service last year and 100 Champions now trained. 42% of the contacts received related to health and wellbeing. </a:t>
            </a:r>
          </a:p>
        </p:txBody>
      </p:sp>
      <p:sp>
        <p:nvSpPr>
          <p:cNvPr id="10" name="Title 6"/>
          <p:cNvSpPr txBox="1">
            <a:spLocks/>
          </p:cNvSpPr>
          <p:nvPr/>
        </p:nvSpPr>
        <p:spPr>
          <a:xfrm>
            <a:off x="526254" y="1009624"/>
            <a:ext cx="6858000" cy="446160"/>
          </a:xfrm>
          <a:prstGeom prst="rect">
            <a:avLst/>
          </a:prstGeom>
        </p:spPr>
        <p:txBody>
          <a:bodyPr vert="horz" lIns="68580" tIns="34290" rIns="68580" bIns="3429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GB" sz="3200" b="1" dirty="0">
                <a:solidFill>
                  <a:srgbClr val="0070C0"/>
                </a:solidFill>
                <a:latin typeface="Arial" panose="020B0604020202020204" pitchFamily="34" charset="0"/>
                <a:cs typeface="Arial" panose="020B0604020202020204" pitchFamily="34" charset="0"/>
              </a:rPr>
              <a:t>Great Experience</a:t>
            </a:r>
          </a:p>
        </p:txBody>
      </p:sp>
      <p:pic>
        <p:nvPicPr>
          <p:cNvPr id="7" name="Picture 6">
            <a:extLst>
              <a:ext uri="{FF2B5EF4-FFF2-40B4-BE49-F238E27FC236}">
                <a16:creationId xmlns:a16="http://schemas.microsoft.com/office/drawing/2014/main" id="{2A33383C-FB9B-47EC-935C-EDE5AF6E3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B770B8EB-3D15-437E-AA53-25CA3AA1F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533715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6255" y="1629605"/>
            <a:ext cx="8091491" cy="452431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We have good assurance that people who use and deliver our services consistently receive intervention that is free from harm and provides the most benefit.</a:t>
            </a:r>
          </a:p>
          <a:p>
            <a:pPr marL="257175" indent="-257175">
              <a:buFont typeface="Arial" panose="020B0604020202020204" pitchFamily="34" charset="0"/>
              <a:buChar char="•"/>
            </a:pPr>
            <a:r>
              <a:rPr lang="en-GB" dirty="0">
                <a:latin typeface="Arial" panose="020B0604020202020204" pitchFamily="34" charset="0"/>
                <a:cs typeface="Arial" panose="020B0604020202020204" pitchFamily="34" charset="0"/>
              </a:rPr>
              <a:t>Implementation of the Patient Safety Incident Response Framework (PSIRF) has seen new learning responses to patient safety incidents used which have been met with positivity. 	</a:t>
            </a:r>
          </a:p>
          <a:p>
            <a:pPr marL="257175" indent="-257175">
              <a:buFont typeface="Arial" panose="020B0604020202020204" pitchFamily="34" charset="0"/>
              <a:buChar char="•"/>
            </a:pPr>
            <a:r>
              <a:rPr lang="en-GB" dirty="0">
                <a:latin typeface="Arial" panose="020B0604020202020204" pitchFamily="34" charset="0"/>
                <a:cs typeface="Arial" panose="020B0604020202020204" pitchFamily="34" charset="0"/>
              </a:rPr>
              <a:t>We have improved our safeguarding process to better flow data in the Trust and with the local authority. Our dedicated safeguarding advice line provides specialist support to clinicians across adult and children’s services.</a:t>
            </a:r>
          </a:p>
          <a:p>
            <a:pPr marL="257175" indent="-257175">
              <a:buFont typeface="Arial" panose="020B0604020202020204" pitchFamily="34" charset="0"/>
              <a:buChar char="•"/>
            </a:pPr>
            <a:r>
              <a:rPr lang="en-GB" dirty="0">
                <a:latin typeface="Arial" panose="020B0604020202020204" pitchFamily="34" charset="0"/>
                <a:cs typeface="Arial" panose="020B0604020202020204" pitchFamily="34" charset="0"/>
              </a:rPr>
              <a:t>During 2023/24 we improved our recording of clinical supervision with work ongoing to assure the quality of supervision. </a:t>
            </a:r>
          </a:p>
          <a:p>
            <a:pPr marL="257175" indent="-257175">
              <a:buFont typeface="Arial" panose="020B0604020202020204" pitchFamily="34" charset="0"/>
              <a:buChar char="•"/>
            </a:pPr>
            <a:r>
              <a:rPr lang="en-GB" dirty="0">
                <a:latin typeface="Arial" panose="020B0604020202020204" pitchFamily="34" charset="0"/>
                <a:cs typeface="Arial" panose="020B0604020202020204" pitchFamily="34" charset="0"/>
              </a:rPr>
              <a:t>The annual Learning From Deaths report found that no deaths were due to problems with care delivery. Feedback from the Medical Examiner provides significant assurance that that the care provided to GHC inpatients at the time of their death was of an excellent standard. </a:t>
            </a:r>
          </a:p>
        </p:txBody>
      </p:sp>
      <p:sp>
        <p:nvSpPr>
          <p:cNvPr id="10" name="Title 6"/>
          <p:cNvSpPr txBox="1">
            <a:spLocks/>
          </p:cNvSpPr>
          <p:nvPr/>
        </p:nvSpPr>
        <p:spPr>
          <a:xfrm>
            <a:off x="526255" y="965787"/>
            <a:ext cx="6858000" cy="468605"/>
          </a:xfrm>
          <a:prstGeom prst="rect">
            <a:avLst/>
          </a:prstGeom>
        </p:spPr>
        <p:txBody>
          <a:bodyPr vert="horz" lIns="68580" tIns="34290" rIns="68580" bIns="3429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GB" sz="2800" b="1" dirty="0">
                <a:solidFill>
                  <a:srgbClr val="0070C0"/>
                </a:solidFill>
                <a:latin typeface="Arial" panose="020B0604020202020204" pitchFamily="34" charset="0"/>
                <a:cs typeface="Arial" panose="020B0604020202020204" pitchFamily="34" charset="0"/>
              </a:rPr>
              <a:t>Consistently Safe</a:t>
            </a:r>
          </a:p>
        </p:txBody>
      </p:sp>
      <p:pic>
        <p:nvPicPr>
          <p:cNvPr id="7" name="Picture 6">
            <a:extLst>
              <a:ext uri="{FF2B5EF4-FFF2-40B4-BE49-F238E27FC236}">
                <a16:creationId xmlns:a16="http://schemas.microsoft.com/office/drawing/2014/main" id="{6825F603-301D-4FB8-8930-3EF70CD90D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8D887D23-D853-4199-AADE-324C9D1F5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1100108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656082" y="2617125"/>
            <a:ext cx="8229600" cy="1143000"/>
          </a:xfrm>
        </p:spPr>
        <p:txBody>
          <a:bodyPr>
            <a:normAutofit/>
          </a:bodyPr>
          <a:lstStyle/>
          <a:p>
            <a:r>
              <a:rPr lang="en-GB" sz="4400" b="1" dirty="0">
                <a:solidFill>
                  <a:srgbClr val="0070C0"/>
                </a:solidFill>
                <a:latin typeface="Arial" panose="020B0604020202020204" pitchFamily="34" charset="0"/>
                <a:cs typeface="Arial" panose="020B0604020202020204" pitchFamily="34" charset="0"/>
              </a:rPr>
              <a:t>Council of Governors Update</a:t>
            </a:r>
          </a:p>
        </p:txBody>
      </p:sp>
      <p:sp>
        <p:nvSpPr>
          <p:cNvPr id="2" name="TextBox 1"/>
          <p:cNvSpPr txBox="1"/>
          <p:nvPr/>
        </p:nvSpPr>
        <p:spPr>
          <a:xfrm>
            <a:off x="656082" y="3904107"/>
            <a:ext cx="7879644" cy="1631216"/>
          </a:xfrm>
          <a:prstGeom prst="rect">
            <a:avLst/>
          </a:prstGeom>
          <a:noFill/>
        </p:spPr>
        <p:txBody>
          <a:bodyPr wrap="square" rtlCol="0">
            <a:spAutoFit/>
          </a:bodyPr>
          <a:lstStyle/>
          <a:p>
            <a:pPr algn="ctr"/>
            <a:r>
              <a:rPr lang="en-GB" sz="2800" b="1" dirty="0">
                <a:solidFill>
                  <a:srgbClr val="00B0F0"/>
                </a:solidFill>
                <a:latin typeface="Arial" panose="020B0604020202020204" pitchFamily="34" charset="0"/>
                <a:cs typeface="Arial" panose="020B0604020202020204" pitchFamily="34" charset="0"/>
              </a:rPr>
              <a:t>Chris Witham</a:t>
            </a:r>
          </a:p>
          <a:p>
            <a:pPr algn="ctr"/>
            <a:r>
              <a:rPr lang="en-GB" b="1" dirty="0">
                <a:latin typeface="Arial" panose="020B0604020202020204" pitchFamily="34" charset="0"/>
                <a:cs typeface="Arial" panose="020B0604020202020204" pitchFamily="34" charset="0"/>
              </a:rPr>
              <a:t> Lead Governor</a:t>
            </a:r>
          </a:p>
          <a:p>
            <a:pPr algn="ctr"/>
            <a:endParaRPr lang="en-GB"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September 2024</a:t>
            </a:r>
          </a:p>
          <a:p>
            <a:endParaRPr lang="en-GB" dirty="0"/>
          </a:p>
        </p:txBody>
      </p:sp>
      <p:pic>
        <p:nvPicPr>
          <p:cNvPr id="9" name="Picture 8"/>
          <p:cNvPicPr>
            <a:picLocks noChangeAspect="1"/>
          </p:cNvPicPr>
          <p:nvPr/>
        </p:nvPicPr>
        <p:blipFill>
          <a:blip r:embed="rId4"/>
          <a:stretch>
            <a:fillRect/>
          </a:stretch>
        </p:blipFill>
        <p:spPr>
          <a:xfrm>
            <a:off x="523423" y="6368023"/>
            <a:ext cx="8144962" cy="243861"/>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61608" r="76439"/>
          <a:stretch/>
        </p:blipFill>
        <p:spPr>
          <a:xfrm>
            <a:off x="6989584" y="3904107"/>
            <a:ext cx="2154416" cy="231993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417" y="835682"/>
            <a:ext cx="2131616" cy="1916838"/>
          </a:xfrm>
          <a:prstGeom prst="rect">
            <a:avLst/>
          </a:prstGeom>
        </p:spPr>
      </p:pic>
    </p:spTree>
    <p:extLst>
      <p:ext uri="{BB962C8B-B14F-4D97-AF65-F5344CB8AC3E}">
        <p14:creationId xmlns:p14="http://schemas.microsoft.com/office/powerpoint/2010/main" val="2575641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602165" y="808375"/>
            <a:ext cx="8855003" cy="1198838"/>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Introduction</a:t>
            </a:r>
          </a:p>
        </p:txBody>
      </p:sp>
      <p:sp>
        <p:nvSpPr>
          <p:cNvPr id="3" name="TextBox 2"/>
          <p:cNvSpPr txBox="1"/>
          <p:nvPr/>
        </p:nvSpPr>
        <p:spPr>
          <a:xfrm>
            <a:off x="733806" y="2039625"/>
            <a:ext cx="7642459" cy="923330"/>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TextBox 1"/>
          <p:cNvSpPr txBox="1"/>
          <p:nvPr/>
        </p:nvSpPr>
        <p:spPr>
          <a:xfrm>
            <a:off x="322140" y="2171757"/>
            <a:ext cx="8679046" cy="2123658"/>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Foundation Trusts have a membership body – comprising public and staff members. The membership elects people to represent them on the Council of Governors.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166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412595" y="808375"/>
            <a:ext cx="9044574" cy="1198838"/>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The Role of the Governors</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323850" y="2007214"/>
            <a:ext cx="8569325" cy="4049100"/>
          </a:xfrm>
        </p:spPr>
        <p:txBody>
          <a:bodyPr>
            <a:normAutofit lnSpcReduction="10000"/>
          </a:bodyPr>
          <a:lstStyle/>
          <a:p>
            <a:r>
              <a:rPr lang="en-GB" altLang="en-US" sz="2800" dirty="0">
                <a:solidFill>
                  <a:schemeClr val="tx1"/>
                </a:solidFill>
                <a:latin typeface="Arial" panose="020B0604020202020204" pitchFamily="34" charset="0"/>
                <a:cs typeface="Arial" panose="020B0604020202020204" pitchFamily="34" charset="0"/>
              </a:rPr>
              <a:t>To hold the </a:t>
            </a:r>
            <a:r>
              <a:rPr lang="en-GB" altLang="en-US" sz="2800" b="1" dirty="0">
                <a:solidFill>
                  <a:schemeClr val="tx1"/>
                </a:solidFill>
                <a:latin typeface="Arial" panose="020B0604020202020204" pitchFamily="34" charset="0"/>
                <a:cs typeface="Arial" panose="020B0604020202020204" pitchFamily="34" charset="0"/>
              </a:rPr>
              <a:t>Non-Executive Directors</a:t>
            </a:r>
            <a:r>
              <a:rPr lang="en-GB" altLang="en-US" sz="2800" dirty="0">
                <a:solidFill>
                  <a:schemeClr val="tx1"/>
                </a:solidFill>
                <a:latin typeface="Arial" panose="020B0604020202020204" pitchFamily="34" charset="0"/>
                <a:cs typeface="Arial" panose="020B0604020202020204" pitchFamily="34" charset="0"/>
              </a:rPr>
              <a:t> to account for the performance of the Board; </a:t>
            </a:r>
          </a:p>
          <a:p>
            <a:endParaRPr lang="en-GB" altLang="en-US" sz="2800" dirty="0">
              <a:solidFill>
                <a:schemeClr val="tx1"/>
              </a:solidFill>
              <a:latin typeface="Arial" panose="020B0604020202020204" pitchFamily="34" charset="0"/>
              <a:cs typeface="Arial" panose="020B0604020202020204" pitchFamily="34" charset="0"/>
            </a:endParaRPr>
          </a:p>
          <a:p>
            <a:r>
              <a:rPr lang="en-GB" altLang="en-US" sz="2800" dirty="0">
                <a:solidFill>
                  <a:schemeClr val="tx1"/>
                </a:solidFill>
                <a:latin typeface="Arial" panose="020B0604020202020204" pitchFamily="34" charset="0"/>
                <a:cs typeface="Arial" panose="020B0604020202020204" pitchFamily="34" charset="0"/>
              </a:rPr>
              <a:t>To represent the </a:t>
            </a:r>
            <a:r>
              <a:rPr lang="en-GB" altLang="en-US" sz="2800" b="1" dirty="0">
                <a:solidFill>
                  <a:schemeClr val="tx1"/>
                </a:solidFill>
                <a:latin typeface="Arial" panose="020B0604020202020204" pitchFamily="34" charset="0"/>
                <a:cs typeface="Arial" panose="020B0604020202020204" pitchFamily="34" charset="0"/>
              </a:rPr>
              <a:t>interests of the Trust’s stakeholders </a:t>
            </a:r>
            <a:r>
              <a:rPr lang="en-GB" altLang="en-US" sz="2800" dirty="0">
                <a:solidFill>
                  <a:schemeClr val="tx1"/>
                </a:solidFill>
                <a:latin typeface="Arial" panose="020B0604020202020204" pitchFamily="34" charset="0"/>
                <a:cs typeface="Arial" panose="020B0604020202020204" pitchFamily="34" charset="0"/>
              </a:rPr>
              <a:t>in the governance of the organisation; and</a:t>
            </a:r>
          </a:p>
          <a:p>
            <a:endParaRPr lang="en-GB" altLang="en-US" sz="2800" dirty="0">
              <a:latin typeface="Arial" panose="020B0604020202020204" pitchFamily="34" charset="0"/>
              <a:cs typeface="Arial" panose="020B0604020202020204" pitchFamily="34" charset="0"/>
            </a:endParaRPr>
          </a:p>
          <a:p>
            <a:r>
              <a:rPr lang="en-GB" altLang="en-US" sz="2800" dirty="0">
                <a:solidFill>
                  <a:schemeClr val="tx1"/>
                </a:solidFill>
                <a:latin typeface="Arial" panose="020B0604020202020204" pitchFamily="34" charset="0"/>
                <a:cs typeface="Arial" panose="020B0604020202020204" pitchFamily="34" charset="0"/>
              </a:rPr>
              <a:t>To </a:t>
            </a:r>
            <a:r>
              <a:rPr lang="en-GB" altLang="en-US" sz="2800" b="1" dirty="0">
                <a:solidFill>
                  <a:schemeClr val="tx1"/>
                </a:solidFill>
                <a:latin typeface="Arial" panose="020B0604020202020204" pitchFamily="34" charset="0"/>
                <a:cs typeface="Arial" panose="020B0604020202020204" pitchFamily="34" charset="0"/>
              </a:rPr>
              <a:t>communicate</a:t>
            </a:r>
            <a:r>
              <a:rPr lang="en-GB" altLang="en-US" sz="2800" dirty="0">
                <a:solidFill>
                  <a:schemeClr val="tx1"/>
                </a:solidFill>
                <a:latin typeface="Arial" panose="020B0604020202020204" pitchFamily="34" charset="0"/>
                <a:cs typeface="Arial" panose="020B0604020202020204" pitchFamily="34" charset="0"/>
              </a:rPr>
              <a:t> the key messages of the Trust to the electorate and appointing bodies</a:t>
            </a:r>
            <a:r>
              <a:rPr lang="en-GB" altLang="en-US"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48651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664029" y="808375"/>
            <a:ext cx="8793140" cy="1198838"/>
          </a:xfrm>
        </p:spPr>
        <p:txBody>
          <a:bodyPr>
            <a:noAutofit/>
          </a:bodyPr>
          <a:lstStyle/>
          <a:p>
            <a:pPr algn="l"/>
            <a:r>
              <a:rPr lang="en-GB" sz="3200" b="1" dirty="0">
                <a:solidFill>
                  <a:srgbClr val="0070C0"/>
                </a:solidFill>
                <a:latin typeface="Arial" panose="020B0604020202020204" pitchFamily="34" charset="0"/>
                <a:cs typeface="Arial" panose="020B0604020202020204" pitchFamily="34" charset="0"/>
              </a:rPr>
              <a:t>Who are the Governors?</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Rectangle 11"/>
          <p:cNvSpPr>
            <a:spLocks noGrp="1" noChangeArrowheads="1"/>
          </p:cNvSpPr>
          <p:nvPr>
            <p:ph idx="1"/>
          </p:nvPr>
        </p:nvSpPr>
        <p:spPr>
          <a:xfrm>
            <a:off x="576943" y="2039624"/>
            <a:ext cx="7979229" cy="4509371"/>
          </a:xfrm>
        </p:spPr>
        <p:txBody>
          <a:bodyPr>
            <a:normAutofit fontScale="77500" lnSpcReduction="20000"/>
          </a:bodyPr>
          <a:lstStyle/>
          <a:p>
            <a:pPr marL="0" indent="0" eaLnBrk="1" hangingPunct="1">
              <a:buFont typeface="Times" panose="02020603050405020304" pitchFamily="18" charset="0"/>
              <a:buNone/>
            </a:pPr>
            <a:r>
              <a:rPr lang="en-US" altLang="en-US" sz="2800" dirty="0">
                <a:latin typeface="Arial" panose="020B0604020202020204" pitchFamily="34" charset="0"/>
                <a:cs typeface="Arial" panose="020B0604020202020204" pitchFamily="34" charset="0"/>
              </a:rPr>
              <a:t>The Council of Governors is currently made up of:</a:t>
            </a:r>
          </a:p>
          <a:p>
            <a:pPr eaLnBrk="1" hangingPunct="1">
              <a:buFont typeface="Times" panose="02020603050405020304" pitchFamily="18" charset="0"/>
              <a:buNone/>
            </a:pPr>
            <a:endParaRPr lang="en-US" altLang="en-US" sz="2800"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13 Public Governors</a:t>
            </a:r>
            <a:r>
              <a:rPr lang="en-US" altLang="en-US" dirty="0">
                <a:latin typeface="Arial" panose="020B0604020202020204" pitchFamily="34" charset="0"/>
                <a:cs typeface="Arial" panose="020B0604020202020204" pitchFamily="34" charset="0"/>
              </a:rPr>
              <a:t> in 7 constituencies</a:t>
            </a:r>
          </a:p>
          <a:p>
            <a:pPr eaLnBrk="1" hangingPunct="1"/>
            <a:r>
              <a:rPr lang="en-US" altLang="en-US" b="1" dirty="0">
                <a:latin typeface="Arial" panose="020B0604020202020204" pitchFamily="34" charset="0"/>
                <a:cs typeface="Arial" panose="020B0604020202020204" pitchFamily="34" charset="0"/>
              </a:rPr>
              <a:t>7 Staff Governors</a:t>
            </a:r>
            <a:r>
              <a:rPr lang="en-US" altLang="en-US" dirty="0">
                <a:latin typeface="Arial" panose="020B0604020202020204" pitchFamily="34" charset="0"/>
                <a:cs typeface="Arial" panose="020B0604020202020204" pitchFamily="34" charset="0"/>
              </a:rPr>
              <a:t> in 3 classes</a:t>
            </a:r>
          </a:p>
          <a:p>
            <a:pPr eaLnBrk="1" hangingPunct="1"/>
            <a:r>
              <a:rPr lang="en-US" altLang="en-US" b="1" dirty="0">
                <a:latin typeface="Arial" panose="020B0604020202020204" pitchFamily="34" charset="0"/>
                <a:cs typeface="Arial" panose="020B0604020202020204" pitchFamily="34" charset="0"/>
              </a:rPr>
              <a:t>4 Appointed Governors</a:t>
            </a:r>
            <a:r>
              <a:rPr lang="en-US" altLang="en-US" dirty="0">
                <a:latin typeface="Arial" panose="020B0604020202020204" pitchFamily="34" charset="0"/>
                <a:cs typeface="Arial" panose="020B0604020202020204" pitchFamily="34" charset="0"/>
              </a:rPr>
              <a:t>*</a:t>
            </a:r>
          </a:p>
          <a:p>
            <a:pPr marL="0" indent="0" eaLnBrk="1" hangingPunct="1">
              <a:buNone/>
            </a:pPr>
            <a:r>
              <a:rPr lang="en-US" altLang="en-US" dirty="0">
                <a:latin typeface="Arial" panose="020B0604020202020204" pitchFamily="34" charset="0"/>
                <a:cs typeface="Arial" panose="020B0604020202020204" pitchFamily="34" charset="0"/>
              </a:rPr>
              <a:t>    - Gloucestershire County Council</a:t>
            </a:r>
          </a:p>
          <a:p>
            <a:pPr marL="0" indent="0" eaLnBrk="1" hangingPunct="1">
              <a:buNone/>
            </a:pPr>
            <a:r>
              <a:rPr lang="en-US" altLang="en-US" dirty="0">
                <a:latin typeface="Arial" panose="020B0604020202020204" pitchFamily="34" charset="0"/>
                <a:cs typeface="Arial" panose="020B0604020202020204" pitchFamily="34" charset="0"/>
              </a:rPr>
              <a:t>    - Young Gloucestershire </a:t>
            </a:r>
          </a:p>
          <a:p>
            <a:pPr marL="0" indent="0" eaLnBrk="1" hangingPunct="1">
              <a:buNone/>
            </a:pPr>
            <a:r>
              <a:rPr lang="en-US" altLang="en-US" dirty="0">
                <a:latin typeface="Arial" panose="020B0604020202020204" pitchFamily="34" charset="0"/>
                <a:cs typeface="Arial" panose="020B0604020202020204" pitchFamily="34" charset="0"/>
              </a:rPr>
              <a:t>    - Healthwatch Gloucestershire</a:t>
            </a:r>
          </a:p>
          <a:p>
            <a:pPr marL="0" indent="0" eaLnBrk="1" hangingPunct="1">
              <a:buNone/>
            </a:pPr>
            <a:r>
              <a:rPr lang="en-US" altLang="en-US" dirty="0">
                <a:latin typeface="Arial" panose="020B0604020202020204" pitchFamily="34" charset="0"/>
                <a:cs typeface="Arial" panose="020B0604020202020204" pitchFamily="34" charset="0"/>
              </a:rPr>
              <a:t>    - Inclusion Gloucestershire</a:t>
            </a:r>
          </a:p>
          <a:p>
            <a:pPr eaLnBrk="1" hangingPunct="1"/>
            <a:r>
              <a:rPr lang="en-US" altLang="en-US" b="1" dirty="0">
                <a:latin typeface="Arial" panose="020B0604020202020204" pitchFamily="34" charset="0"/>
                <a:cs typeface="Arial" panose="020B0604020202020204" pitchFamily="34" charset="0"/>
              </a:rPr>
              <a:t>Trust Chair</a:t>
            </a:r>
          </a:p>
          <a:p>
            <a:pPr eaLnBrk="1" hangingPunct="1"/>
            <a:endParaRPr lang="en-US" altLang="en-US" b="1" dirty="0">
              <a:latin typeface="Arial" panose="020B0604020202020204" pitchFamily="34" charset="0"/>
              <a:cs typeface="Arial" panose="020B0604020202020204" pitchFamily="34" charset="0"/>
            </a:endParaRPr>
          </a:p>
          <a:p>
            <a:pPr marL="0" indent="0" eaLnBrk="1" hangingPunct="1">
              <a:buNone/>
            </a:pPr>
            <a:endParaRPr lang="en-US" altLang="en-US" sz="1600" i="1" dirty="0">
              <a:latin typeface="Arial" panose="020B0604020202020204" pitchFamily="34" charset="0"/>
              <a:cs typeface="Arial" panose="020B0604020202020204" pitchFamily="34" charset="0"/>
            </a:endParaRPr>
          </a:p>
          <a:p>
            <a:pPr marL="0" indent="0" eaLnBrk="1" hangingPunct="1">
              <a:buNone/>
            </a:pPr>
            <a:r>
              <a:rPr lang="en-US" altLang="en-US" sz="1600" i="1" dirty="0">
                <a:latin typeface="Arial" panose="020B0604020202020204" pitchFamily="34" charset="0"/>
                <a:cs typeface="Arial" panose="020B0604020202020204" pitchFamily="34" charset="0"/>
              </a:rPr>
              <a:t>* The Trust may choose to have up to 5 appointed Governors on the Council</a:t>
            </a:r>
          </a:p>
          <a:p>
            <a:pPr marL="0" indent="0" eaLnBrk="1" hangingPunct="1">
              <a:buNone/>
            </a:pPr>
            <a:endParaRPr lang="en-US" altLang="en-US" sz="1600" dirty="0">
              <a:solidFill>
                <a:schemeClr val="tx1"/>
              </a:solidFill>
            </a:endParaRPr>
          </a:p>
        </p:txBody>
      </p:sp>
    </p:spTree>
    <p:extLst>
      <p:ext uri="{BB962C8B-B14F-4D97-AF65-F5344CB8AC3E}">
        <p14:creationId xmlns:p14="http://schemas.microsoft.com/office/powerpoint/2010/main" val="1169137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FEA109-9D1D-4F79-86EE-77A190ECA69C}"/>
              </a:ext>
            </a:extLst>
          </p:cNvPr>
          <p:cNvSpPr txBox="1"/>
          <p:nvPr/>
        </p:nvSpPr>
        <p:spPr>
          <a:xfrm>
            <a:off x="0" y="1971040"/>
            <a:ext cx="9144000" cy="3293209"/>
          </a:xfrm>
          <a:prstGeom prst="rect">
            <a:avLst/>
          </a:prstGeom>
          <a:noFill/>
        </p:spPr>
        <p:txBody>
          <a:bodyPr wrap="square" rtlCol="0">
            <a:spAutoFit/>
          </a:bodyPr>
          <a:lstStyle/>
          <a:p>
            <a:pPr algn="ctr"/>
            <a:r>
              <a:rPr lang="en-GB" sz="4000" dirty="0">
                <a:solidFill>
                  <a:srgbClr val="FF3399"/>
                </a:solidFill>
                <a:latin typeface="Arial" panose="020B0604020202020204" pitchFamily="34" charset="0"/>
                <a:cs typeface="Arial" panose="020B0604020202020204" pitchFamily="34" charset="0"/>
              </a:rPr>
              <a:t>Opening Remarks</a:t>
            </a:r>
          </a:p>
          <a:p>
            <a:pPr algn="ctr"/>
            <a:endParaRPr lang="en-GB" sz="4000" b="1" dirty="0">
              <a:latin typeface="Arial" panose="020B0604020202020204" pitchFamily="34" charset="0"/>
              <a:cs typeface="Arial" panose="020B0604020202020204" pitchFamily="34" charset="0"/>
            </a:endParaRPr>
          </a:p>
          <a:p>
            <a:pPr algn="ctr"/>
            <a:r>
              <a:rPr lang="en-GB" sz="4800" b="1" dirty="0">
                <a:solidFill>
                  <a:srgbClr val="0070C0"/>
                </a:solidFill>
                <a:latin typeface="Arial" panose="020B0604020202020204" pitchFamily="34" charset="0"/>
                <a:cs typeface="Arial" panose="020B0604020202020204" pitchFamily="34" charset="0"/>
              </a:rPr>
              <a:t>Graham Russell</a:t>
            </a:r>
          </a:p>
          <a:p>
            <a:pPr algn="ctr"/>
            <a:r>
              <a:rPr lang="en-GB" sz="4000" dirty="0">
                <a:solidFill>
                  <a:srgbClr val="00B0F0"/>
                </a:solidFill>
                <a:latin typeface="Arial" panose="020B0604020202020204" pitchFamily="34" charset="0"/>
                <a:cs typeface="Arial" panose="020B0604020202020204" pitchFamily="34" charset="0"/>
              </a:rPr>
              <a:t>Trust Chair</a:t>
            </a:r>
          </a:p>
          <a:p>
            <a:pPr algn="ctr"/>
            <a:endParaRPr lang="en-GB" sz="4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0CDC26A-02AA-4094-9868-B0F758814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2EF02715-E41F-412C-AA97-2565C0650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409046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431860" y="580377"/>
            <a:ext cx="8869192" cy="1198838"/>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Membership</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Rectangle 11"/>
          <p:cNvSpPr>
            <a:spLocks noGrp="1" noChangeArrowheads="1"/>
          </p:cNvSpPr>
          <p:nvPr>
            <p:ph idx="1"/>
          </p:nvPr>
        </p:nvSpPr>
        <p:spPr>
          <a:xfrm>
            <a:off x="431860" y="1583627"/>
            <a:ext cx="8569325" cy="4729530"/>
          </a:xfrm>
        </p:spPr>
        <p:txBody>
          <a:bodyPr>
            <a:normAutofit fontScale="77500" lnSpcReduction="20000"/>
          </a:bodyPr>
          <a:lstStyle/>
          <a:p>
            <a:pPr marL="0" indent="0">
              <a:buNone/>
            </a:pPr>
            <a:r>
              <a:rPr lang="en-US" altLang="en-US" sz="3000" dirty="0">
                <a:solidFill>
                  <a:schemeClr val="tx1"/>
                </a:solidFill>
                <a:latin typeface="Arial" panose="020B0604020202020204" pitchFamily="34" charset="0"/>
                <a:cs typeface="Arial" panose="020B0604020202020204" pitchFamily="34" charset="0"/>
              </a:rPr>
              <a:t>At the end of 2023/24, the Trust had a total membership of </a:t>
            </a:r>
            <a:r>
              <a:rPr lang="en-US" altLang="en-US" sz="3000" b="1" dirty="0">
                <a:latin typeface="Arial" panose="020B0604020202020204" pitchFamily="34" charset="0"/>
                <a:cs typeface="Arial" panose="020B0604020202020204" pitchFamily="34" charset="0"/>
              </a:rPr>
              <a:t>8</a:t>
            </a:r>
            <a:r>
              <a:rPr lang="en-US" altLang="en-US" sz="3000" b="1" dirty="0">
                <a:solidFill>
                  <a:schemeClr val="tx1"/>
                </a:solidFill>
                <a:latin typeface="Arial" panose="020B0604020202020204" pitchFamily="34" charset="0"/>
                <a:cs typeface="Arial" panose="020B0604020202020204" pitchFamily="34" charset="0"/>
              </a:rPr>
              <a:t>,</a:t>
            </a:r>
            <a:r>
              <a:rPr lang="en-US" altLang="en-US" sz="3000" b="1" dirty="0">
                <a:latin typeface="Arial" panose="020B0604020202020204" pitchFamily="34" charset="0"/>
                <a:cs typeface="Arial" panose="020B0604020202020204" pitchFamily="34" charset="0"/>
              </a:rPr>
              <a:t>1</a:t>
            </a:r>
            <a:r>
              <a:rPr lang="en-US" altLang="en-US" sz="3000" b="1" dirty="0">
                <a:solidFill>
                  <a:schemeClr val="tx1"/>
                </a:solidFill>
                <a:latin typeface="Arial" panose="020B0604020202020204" pitchFamily="34" charset="0"/>
                <a:cs typeface="Arial" panose="020B0604020202020204" pitchFamily="34" charset="0"/>
              </a:rPr>
              <a:t>45:</a:t>
            </a:r>
          </a:p>
          <a:p>
            <a:pPr marL="0" indent="0">
              <a:buNone/>
            </a:pPr>
            <a:endParaRPr lang="en-US" altLang="en-US" sz="3000" b="1" dirty="0">
              <a:latin typeface="Arial" panose="020B0604020202020204" pitchFamily="34" charset="0"/>
              <a:cs typeface="Arial" panose="020B0604020202020204" pitchFamily="34" charset="0"/>
            </a:endParaRPr>
          </a:p>
          <a:p>
            <a:r>
              <a:rPr lang="en-US" altLang="en-US" sz="3000" dirty="0">
                <a:solidFill>
                  <a:schemeClr val="tx1"/>
                </a:solidFill>
                <a:latin typeface="Arial" panose="020B0604020202020204" pitchFamily="34" charset="0"/>
                <a:cs typeface="Arial" panose="020B0604020202020204" pitchFamily="34" charset="0"/>
              </a:rPr>
              <a:t>3179 public members </a:t>
            </a:r>
            <a:r>
              <a:rPr lang="en-US" altLang="en-US" sz="1600" i="1" dirty="0">
                <a:solidFill>
                  <a:schemeClr val="tx1"/>
                </a:solidFill>
                <a:latin typeface="Arial" panose="020B0604020202020204" pitchFamily="34" charset="0"/>
                <a:cs typeface="Arial" panose="020B0604020202020204" pitchFamily="34" charset="0"/>
              </a:rPr>
              <a:t>(breakdown below)</a:t>
            </a:r>
          </a:p>
          <a:p>
            <a:r>
              <a:rPr lang="en-US" altLang="en-US" sz="3000" dirty="0">
                <a:latin typeface="Arial" panose="020B0604020202020204" pitchFamily="34" charset="0"/>
                <a:cs typeface="Arial" panose="020B0604020202020204" pitchFamily="34" charset="0"/>
              </a:rPr>
              <a:t>4966 staff members</a:t>
            </a:r>
          </a:p>
          <a:p>
            <a:pPr marL="0" indent="0">
              <a:buNone/>
            </a:pPr>
            <a:endParaRPr lang="en-US" altLang="en-US" sz="1600" dirty="0"/>
          </a:p>
          <a:p>
            <a:pPr marL="0" indent="0">
              <a:buNone/>
            </a:pPr>
            <a:r>
              <a:rPr lang="en-US" altLang="en-US" dirty="0">
                <a:solidFill>
                  <a:srgbClr val="F67E3C"/>
                </a:solidFill>
                <a:latin typeface="Arial" panose="020B0604020202020204" pitchFamily="34" charset="0"/>
                <a:cs typeface="Arial" panose="020B0604020202020204" pitchFamily="34" charset="0"/>
              </a:rPr>
              <a:t>Cheltenham 			516</a:t>
            </a:r>
          </a:p>
          <a:p>
            <a:pPr marL="0" indent="0">
              <a:buNone/>
            </a:pPr>
            <a:r>
              <a:rPr lang="en-US" altLang="en-US" dirty="0">
                <a:solidFill>
                  <a:srgbClr val="00B050"/>
                </a:solidFill>
                <a:latin typeface="Arial" panose="020B0604020202020204" pitchFamily="34" charset="0"/>
                <a:cs typeface="Arial" panose="020B0604020202020204" pitchFamily="34" charset="0"/>
              </a:rPr>
              <a:t>Cotswolds 			237</a:t>
            </a:r>
          </a:p>
          <a:p>
            <a:pPr marL="0" indent="0">
              <a:buNone/>
            </a:pPr>
            <a:r>
              <a:rPr lang="en-US" altLang="en-US" dirty="0">
                <a:solidFill>
                  <a:srgbClr val="0070C0"/>
                </a:solidFill>
                <a:latin typeface="Arial" panose="020B0604020202020204" pitchFamily="34" charset="0"/>
                <a:cs typeface="Arial" panose="020B0604020202020204" pitchFamily="34" charset="0"/>
              </a:rPr>
              <a:t>Forest of Dean 		303</a:t>
            </a:r>
          </a:p>
          <a:p>
            <a:pPr marL="0" indent="0">
              <a:buNone/>
            </a:pPr>
            <a:r>
              <a:rPr lang="en-US" altLang="en-US" dirty="0">
                <a:solidFill>
                  <a:srgbClr val="FF0000"/>
                </a:solidFill>
                <a:latin typeface="Arial" panose="020B0604020202020204" pitchFamily="34" charset="0"/>
                <a:cs typeface="Arial" panose="020B0604020202020204" pitchFamily="34" charset="0"/>
              </a:rPr>
              <a:t>Gloucester 			709</a:t>
            </a:r>
          </a:p>
          <a:p>
            <a:pPr marL="0" indent="0">
              <a:buNone/>
            </a:pPr>
            <a:r>
              <a:rPr lang="en-US" altLang="en-US" dirty="0">
                <a:solidFill>
                  <a:srgbClr val="D60093"/>
                </a:solidFill>
                <a:latin typeface="Arial" panose="020B0604020202020204" pitchFamily="34" charset="0"/>
                <a:cs typeface="Arial" panose="020B0604020202020204" pitchFamily="34" charset="0"/>
              </a:rPr>
              <a:t>Stroud 				516</a:t>
            </a:r>
          </a:p>
          <a:p>
            <a:pPr marL="0" indent="0">
              <a:buNone/>
            </a:pPr>
            <a:r>
              <a:rPr lang="en-US" altLang="en-US" dirty="0">
                <a:solidFill>
                  <a:schemeClr val="accent4">
                    <a:lumMod val="75000"/>
                  </a:schemeClr>
                </a:solidFill>
                <a:latin typeface="Arial" panose="020B0604020202020204" pitchFamily="34" charset="0"/>
                <a:cs typeface="Arial" panose="020B0604020202020204" pitchFamily="34" charset="0"/>
              </a:rPr>
              <a:t>Tewkesbury 			346</a:t>
            </a:r>
          </a:p>
          <a:p>
            <a:pPr marL="0" indent="0">
              <a:buNone/>
            </a:pPr>
            <a:r>
              <a:rPr lang="en-US" altLang="en-US" dirty="0">
                <a:solidFill>
                  <a:srgbClr val="00B050"/>
                </a:solidFill>
                <a:latin typeface="Arial" panose="020B0604020202020204" pitchFamily="34" charset="0"/>
                <a:cs typeface="Arial" panose="020B0604020202020204" pitchFamily="34" charset="0"/>
              </a:rPr>
              <a:t>Greater England and Wales 	552</a:t>
            </a:r>
          </a:p>
          <a:p>
            <a:pPr>
              <a:buNone/>
            </a:pPr>
            <a:endParaRPr lang="en-US" altLang="en-US" sz="1600" dirty="0"/>
          </a:p>
          <a:p>
            <a:endParaRPr lang="en-US" altLang="en-US" sz="1600" dirty="0">
              <a:solidFill>
                <a:schemeClr val="tx1"/>
              </a:solidFill>
            </a:endParaRPr>
          </a:p>
        </p:txBody>
      </p:sp>
    </p:spTree>
    <p:extLst>
      <p:ext uri="{BB962C8B-B14F-4D97-AF65-F5344CB8AC3E}">
        <p14:creationId xmlns:p14="http://schemas.microsoft.com/office/powerpoint/2010/main" val="2625382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330742" y="700851"/>
            <a:ext cx="8999969" cy="919447"/>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In 2023/24……</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Rectangle 11"/>
          <p:cNvSpPr>
            <a:spLocks noGrp="1" noChangeArrowheads="1"/>
          </p:cNvSpPr>
          <p:nvPr>
            <p:ph idx="1"/>
          </p:nvPr>
        </p:nvSpPr>
        <p:spPr>
          <a:xfrm>
            <a:off x="322139" y="1454706"/>
            <a:ext cx="8679046" cy="5403294"/>
          </a:xfrm>
        </p:spPr>
        <p:txBody>
          <a:bodyPr>
            <a:normAutofit/>
          </a:bodyPr>
          <a:lstStyle/>
          <a:p>
            <a:r>
              <a:rPr lang="en-US" altLang="en-US" sz="2200" dirty="0">
                <a:latin typeface="Arial" panose="020B0604020202020204" pitchFamily="34" charset="0"/>
                <a:cs typeface="Arial" panose="020B0604020202020204" pitchFamily="34" charset="0"/>
              </a:rPr>
              <a:t>There were 6 formal Council meetings</a:t>
            </a:r>
          </a:p>
          <a:p>
            <a:r>
              <a:rPr lang="en-GB" altLang="en-US" sz="2200" dirty="0">
                <a:latin typeface="Arial" panose="020B0604020202020204" pitchFamily="34" charset="0"/>
                <a:cs typeface="Arial" panose="020B0604020202020204" pitchFamily="34" charset="0"/>
              </a:rPr>
              <a:t>Two Governor Development sessions took place. The session in July 2023 was used as an opportunity for the Council to carry out a review of its own effectiveness. The second session in January 2024 and was a joint Governor / Non-Executive Director session focussing on Trust Strategy development and Business Planning </a:t>
            </a:r>
          </a:p>
          <a:p>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Governors continued to receive the monthly schedule of Trust engagement events, inviting Governors to join colleagues at events around the county to promote membership  </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Governors participated in national Governor forums, conferences and workshops run by NHS Providers</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en-US" sz="2200" dirty="0">
                <a:solidFill>
                  <a:prstClr val="black"/>
                </a:solidFill>
                <a:latin typeface="Arial" panose="020B0604020202020204" pitchFamily="34" charset="0"/>
                <a:cs typeface="Arial" panose="020B0604020202020204" pitchFamily="34" charset="0"/>
              </a:rPr>
              <a:t>Governors have had the opportunity to carry out visits to sites and services, with recent visits to the new hospital in the Forest of Dean</a:t>
            </a:r>
            <a:endParaRPr lang="en-US" altLang="en-US" sz="2200" dirty="0">
              <a:solidFill>
                <a:schemeClr val="tx1"/>
              </a:solidFill>
              <a:latin typeface="Arial" panose="020B0604020202020204" pitchFamily="34" charset="0"/>
              <a:cs typeface="Arial" panose="020B0604020202020204" pitchFamily="34" charset="0"/>
            </a:endParaRPr>
          </a:p>
          <a:p>
            <a:endParaRPr lang="en-US" altLang="en-US" sz="1600" dirty="0"/>
          </a:p>
          <a:p>
            <a:pPr marL="0" indent="0">
              <a:buNone/>
            </a:pPr>
            <a:endParaRPr lang="en-US" altLang="en-US" sz="1600" dirty="0">
              <a:solidFill>
                <a:schemeClr val="tx1"/>
              </a:solidFill>
            </a:endParaRPr>
          </a:p>
          <a:p>
            <a:pPr>
              <a:buNone/>
            </a:pPr>
            <a:endParaRPr lang="en-US" altLang="en-US" sz="1600" dirty="0"/>
          </a:p>
          <a:p>
            <a:endParaRPr lang="en-US" altLang="en-US" sz="1600" dirty="0">
              <a:solidFill>
                <a:schemeClr val="tx1"/>
              </a:solidFill>
            </a:endParaRPr>
          </a:p>
        </p:txBody>
      </p:sp>
    </p:spTree>
    <p:extLst>
      <p:ext uri="{BB962C8B-B14F-4D97-AF65-F5344CB8AC3E}">
        <p14:creationId xmlns:p14="http://schemas.microsoft.com/office/powerpoint/2010/main" val="421292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197675" y="808375"/>
            <a:ext cx="9259494" cy="646331"/>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In 2023/24……</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Rectangle 11"/>
          <p:cNvSpPr>
            <a:spLocks noGrp="1" noChangeArrowheads="1"/>
          </p:cNvSpPr>
          <p:nvPr>
            <p:ph idx="1"/>
          </p:nvPr>
        </p:nvSpPr>
        <p:spPr>
          <a:xfrm>
            <a:off x="142815" y="1454706"/>
            <a:ext cx="8803510" cy="5261780"/>
          </a:xfrm>
        </p:spPr>
        <p:txBody>
          <a:bodyPr>
            <a:normAutofit fontScale="92500" lnSpcReduction="20000"/>
          </a:bodyPr>
          <a:lstStyle/>
          <a:p>
            <a:pPr marL="0" marR="0" lvl="0" indent="0" algn="l" defTabSz="685800" rtl="0" eaLnBrk="1" fontAlgn="auto" latinLnBrk="0" hangingPunct="1">
              <a:lnSpc>
                <a:spcPct val="100000"/>
              </a:lnSpc>
              <a:spcBef>
                <a:spcPct val="20000"/>
              </a:spcBef>
              <a:spcAft>
                <a:spcPts val="0"/>
              </a:spcAft>
              <a:buClrTx/>
              <a:buSzTx/>
              <a:buNone/>
              <a:tabLst/>
              <a:defRPr/>
            </a:pPr>
            <a:r>
              <a:rPr kumimoji="0" lang="en-US" alt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Council of Governors: </a:t>
            </a:r>
          </a:p>
          <a:p>
            <a:pPr marL="63182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altLang="en-US" dirty="0">
                <a:latin typeface="Arial" panose="020B0604020202020204" pitchFamily="34" charset="0"/>
                <a:cs typeface="Arial" panose="020B0604020202020204" pitchFamily="34" charset="0"/>
              </a:rPr>
              <a:t>Received the Governor Dashboard which provides a high-level overview of performance and quality measures, </a:t>
            </a:r>
          </a:p>
          <a:p>
            <a:pPr marL="63182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altLang="en-US" dirty="0">
                <a:latin typeface="Arial" panose="020B0604020202020204" pitchFamily="34" charset="0"/>
                <a:cs typeface="Arial" panose="020B0604020202020204" pitchFamily="34" charset="0"/>
              </a:rPr>
              <a:t>Reviewed the NHS Staff Survey results and action plan, </a:t>
            </a:r>
          </a:p>
          <a:p>
            <a:pPr marL="63182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altLang="en-US" dirty="0">
                <a:latin typeface="Arial" panose="020B0604020202020204" pitchFamily="34" charset="0"/>
                <a:cs typeface="Arial" panose="020B0604020202020204" pitchFamily="34" charset="0"/>
              </a:rPr>
              <a:t>Received and commented on the Trust’s Quality Account, </a:t>
            </a:r>
          </a:p>
          <a:p>
            <a:pPr marL="63182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altLang="en-US" dirty="0">
                <a:latin typeface="Arial" panose="020B0604020202020204" pitchFamily="34" charset="0"/>
                <a:cs typeface="Arial" panose="020B0604020202020204" pitchFamily="34" charset="0"/>
              </a:rPr>
              <a:t>Received a number of service focussed presentations providing information on the Trust’s clinical systems, our Eating Disorder services, a community hospital overview and a presentation on the Falls Reduction work taking place across the Trust. </a:t>
            </a:r>
          </a:p>
          <a:p>
            <a:pPr marL="63182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altLang="en-US" dirty="0">
                <a:latin typeface="Arial" panose="020B0604020202020204" pitchFamily="34" charset="0"/>
                <a:cs typeface="Arial" panose="020B0604020202020204" pitchFamily="34" charset="0"/>
              </a:rPr>
              <a:t>Approved a recommendation for the extension of the external auditor </a:t>
            </a:r>
          </a:p>
          <a:p>
            <a:pPr marL="63182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GB" altLang="en-US" dirty="0">
              <a:latin typeface="Arial" panose="020B0604020202020204" pitchFamily="34" charset="0"/>
              <a:cs typeface="Arial" panose="020B0604020202020204" pitchFamily="34" charset="0"/>
            </a:endParaRPr>
          </a:p>
          <a:p>
            <a:endParaRPr lang="en-US" altLang="en-US" sz="1600" dirty="0"/>
          </a:p>
          <a:p>
            <a:pPr marL="0" indent="0">
              <a:buNone/>
            </a:pPr>
            <a:endParaRPr lang="en-US" altLang="en-US" sz="1600" dirty="0">
              <a:solidFill>
                <a:schemeClr val="tx1"/>
              </a:solidFill>
            </a:endParaRPr>
          </a:p>
          <a:p>
            <a:pPr>
              <a:buNone/>
            </a:pPr>
            <a:endParaRPr lang="en-US" altLang="en-US" sz="1600" dirty="0"/>
          </a:p>
          <a:p>
            <a:endParaRPr lang="en-US" altLang="en-US" sz="1600" dirty="0">
              <a:solidFill>
                <a:schemeClr val="tx1"/>
              </a:solidFill>
            </a:endParaRPr>
          </a:p>
        </p:txBody>
      </p:sp>
    </p:spTree>
    <p:extLst>
      <p:ext uri="{BB962C8B-B14F-4D97-AF65-F5344CB8AC3E}">
        <p14:creationId xmlns:p14="http://schemas.microsoft.com/office/powerpoint/2010/main" val="2440283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399183" y="940517"/>
            <a:ext cx="8679046" cy="646331"/>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In 2023/24……</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Rectangle 11"/>
          <p:cNvSpPr>
            <a:spLocks noGrp="1" noChangeArrowheads="1"/>
          </p:cNvSpPr>
          <p:nvPr>
            <p:ph idx="1"/>
          </p:nvPr>
        </p:nvSpPr>
        <p:spPr>
          <a:xfrm>
            <a:off x="399183" y="1803046"/>
            <a:ext cx="8188042" cy="5054954"/>
          </a:xfrm>
        </p:spPr>
        <p:txBody>
          <a:bodyPr>
            <a:normAutofit/>
          </a:bodyPr>
          <a:lstStyle/>
          <a:p>
            <a:pPr marL="0" marR="0" lvl="0" indent="0" algn="l" defTabSz="685800" rtl="0" eaLnBrk="1" fontAlgn="auto" latinLnBrk="0" hangingPunct="1">
              <a:lnSpc>
                <a:spcPct val="100000"/>
              </a:lnSpc>
              <a:spcBef>
                <a:spcPct val="20000"/>
              </a:spcBef>
              <a:spcAft>
                <a:spcPts val="0"/>
              </a:spcAft>
              <a:buClrTx/>
              <a:buSzTx/>
              <a:buNone/>
              <a:tabLst/>
              <a:defRPr/>
            </a:pPr>
            <a:r>
              <a:rPr lang="en-GB" altLang="en-US" sz="2400" dirty="0">
                <a:latin typeface="Arial" panose="020B0604020202020204" pitchFamily="34" charset="0"/>
                <a:cs typeface="Arial" panose="020B0604020202020204" pitchFamily="34" charset="0"/>
              </a:rPr>
              <a:t>Following a robust process overseen by the Governors’ Nominations and Remuneration Committee, the Council approved the appointment of a new Trust Chair,  who commenced in post on 1 May 2024. </a:t>
            </a:r>
          </a:p>
          <a:p>
            <a:pPr marL="0" marR="0" lvl="0" indent="0" algn="l" defTabSz="685800" rtl="0" eaLnBrk="1" fontAlgn="auto" latinLnBrk="0" hangingPunct="1">
              <a:lnSpc>
                <a:spcPct val="100000"/>
              </a:lnSpc>
              <a:spcBef>
                <a:spcPct val="20000"/>
              </a:spcBef>
              <a:spcAft>
                <a:spcPts val="0"/>
              </a:spcAft>
              <a:buClrTx/>
              <a:buSzTx/>
              <a:buNone/>
              <a:tabLst/>
              <a:defRPr/>
            </a:pPr>
            <a:endParaRPr lang="en-GB" alt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ct val="20000"/>
              </a:spcBef>
              <a:spcAft>
                <a:spcPts val="0"/>
              </a:spcAft>
              <a:buClrTx/>
              <a:buSzTx/>
              <a:buNone/>
              <a:tabLst/>
              <a:defRPr/>
            </a:pPr>
            <a:r>
              <a:rPr lang="en-GB" altLang="en-US" sz="2400" dirty="0">
                <a:latin typeface="Arial" panose="020B0604020202020204" pitchFamily="34" charset="0"/>
                <a:cs typeface="Arial" panose="020B0604020202020204" pitchFamily="34" charset="0"/>
              </a:rPr>
              <a:t>The Council have also received and endorsed recommendations around the recruitment process for Non-Executive Directors and approved the extension to the term of an existing NED.</a:t>
            </a:r>
            <a:endParaRPr lang="en-US" altLang="en-US" sz="2400" dirty="0">
              <a:latin typeface="Arial" panose="020B0604020202020204" pitchFamily="34" charset="0"/>
              <a:cs typeface="Arial" panose="020B0604020202020204" pitchFamily="34" charset="0"/>
            </a:endParaRPr>
          </a:p>
          <a:p>
            <a:endParaRPr lang="en-US" altLang="en-US" dirty="0">
              <a:solidFill>
                <a:schemeClr val="tx1"/>
              </a:solidFill>
              <a:latin typeface="Arial" panose="020B0604020202020204" pitchFamily="34" charset="0"/>
              <a:cs typeface="Arial" panose="020B0604020202020204" pitchFamily="34" charset="0"/>
            </a:endParaRPr>
          </a:p>
          <a:p>
            <a:endParaRPr lang="en-US" altLang="en-US" sz="1600" dirty="0"/>
          </a:p>
          <a:p>
            <a:pPr marL="0" indent="0">
              <a:buNone/>
            </a:pPr>
            <a:endParaRPr lang="en-US" altLang="en-US" sz="1600" dirty="0">
              <a:solidFill>
                <a:schemeClr val="tx1"/>
              </a:solidFill>
            </a:endParaRPr>
          </a:p>
          <a:p>
            <a:pPr>
              <a:buNone/>
            </a:pPr>
            <a:endParaRPr lang="en-US" altLang="en-US" sz="1600" dirty="0"/>
          </a:p>
          <a:p>
            <a:endParaRPr lang="en-US" altLang="en-US" sz="1600" dirty="0">
              <a:solidFill>
                <a:schemeClr val="tx1"/>
              </a:solidFill>
            </a:endParaRPr>
          </a:p>
        </p:txBody>
      </p:sp>
    </p:spTree>
    <p:extLst>
      <p:ext uri="{BB962C8B-B14F-4D97-AF65-F5344CB8AC3E}">
        <p14:creationId xmlns:p14="http://schemas.microsoft.com/office/powerpoint/2010/main" val="1651007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376999" y="808375"/>
            <a:ext cx="9080170" cy="1198838"/>
          </a:xfrm>
        </p:spPr>
        <p:txBody>
          <a:bodyPr>
            <a:noAutofit/>
          </a:bodyPr>
          <a:lstStyle/>
          <a:p>
            <a:r>
              <a:rPr lang="en-GB" sz="3200" b="1" dirty="0">
                <a:solidFill>
                  <a:srgbClr val="0070C0"/>
                </a:solidFill>
                <a:latin typeface="Arial" panose="020B0604020202020204" pitchFamily="34" charset="0"/>
                <a:cs typeface="Arial" panose="020B0604020202020204" pitchFamily="34" charset="0"/>
              </a:rPr>
              <a:t>The year ahead</a:t>
            </a:r>
          </a:p>
        </p:txBody>
      </p:sp>
      <p:sp>
        <p:nvSpPr>
          <p:cNvPr id="2" name="TextBox 1"/>
          <p:cNvSpPr txBox="1"/>
          <p:nvPr/>
        </p:nvSpPr>
        <p:spPr>
          <a:xfrm>
            <a:off x="322140" y="2171757"/>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8" name="TextBox 7"/>
          <p:cNvSpPr txBox="1"/>
          <p:nvPr/>
        </p:nvSpPr>
        <p:spPr>
          <a:xfrm>
            <a:off x="322139" y="2194335"/>
            <a:ext cx="8679046" cy="646331"/>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0" name="Rectangle 11"/>
          <p:cNvSpPr>
            <a:spLocks noGrp="1" noChangeArrowheads="1"/>
          </p:cNvSpPr>
          <p:nvPr>
            <p:ph idx="1"/>
          </p:nvPr>
        </p:nvSpPr>
        <p:spPr>
          <a:xfrm>
            <a:off x="376999" y="1966246"/>
            <a:ext cx="8569325" cy="4049713"/>
          </a:xfrm>
        </p:spPr>
        <p:txBody>
          <a:bodyPr>
            <a:normAutofit fontScale="92500" lnSpcReduction="20000"/>
          </a:bodyPr>
          <a:lstStyle/>
          <a:p>
            <a:r>
              <a:rPr lang="en-US" altLang="en-US" sz="2600" dirty="0">
                <a:latin typeface="Arial" panose="020B0604020202020204" pitchFamily="34" charset="0"/>
                <a:cs typeface="Arial" panose="020B0604020202020204" pitchFamily="34" charset="0"/>
              </a:rPr>
              <a:t>We will continue to seek assurances around Trust performance and delivery</a:t>
            </a:r>
          </a:p>
          <a:p>
            <a:endParaRPr lang="en-US" altLang="en-US" sz="2600" dirty="0">
              <a:latin typeface="Arial" panose="020B0604020202020204" pitchFamily="34" charset="0"/>
              <a:cs typeface="Arial" panose="020B0604020202020204" pitchFamily="34" charset="0"/>
            </a:endParaRPr>
          </a:p>
          <a:p>
            <a:r>
              <a:rPr lang="en-US" altLang="en-US" sz="2600" dirty="0">
                <a:latin typeface="Arial" panose="020B0604020202020204" pitchFamily="34" charset="0"/>
                <a:cs typeface="Arial" panose="020B0604020202020204" pitchFamily="34" charset="0"/>
              </a:rPr>
              <a:t>We will continue to enhance our membership strategy and engagement opportunities</a:t>
            </a:r>
          </a:p>
          <a:p>
            <a:endParaRPr lang="en-US" altLang="en-US" sz="2600" dirty="0">
              <a:latin typeface="Arial" panose="020B0604020202020204" pitchFamily="34" charset="0"/>
              <a:cs typeface="Arial" panose="020B0604020202020204" pitchFamily="34" charset="0"/>
            </a:endParaRPr>
          </a:p>
          <a:p>
            <a:r>
              <a:rPr lang="en-US" altLang="en-US" sz="2600" dirty="0">
                <a:latin typeface="Arial" panose="020B0604020202020204" pitchFamily="34" charset="0"/>
                <a:cs typeface="Arial" panose="020B0604020202020204" pitchFamily="34" charset="0"/>
              </a:rPr>
              <a:t>We will build on work carried out to strengthen our Council and our ways of working</a:t>
            </a:r>
          </a:p>
          <a:p>
            <a:pPr marL="0" indent="0">
              <a:buNone/>
            </a:pPr>
            <a:endParaRPr lang="en-US" altLang="en-US" sz="2600" dirty="0">
              <a:latin typeface="Arial" panose="020B0604020202020204" pitchFamily="34" charset="0"/>
              <a:cs typeface="Arial" panose="020B0604020202020204" pitchFamily="34" charset="0"/>
            </a:endParaRPr>
          </a:p>
          <a:p>
            <a:r>
              <a:rPr lang="en-US" altLang="en-US" sz="2600" dirty="0">
                <a:latin typeface="Arial" panose="020B0604020202020204" pitchFamily="34" charset="0"/>
                <a:cs typeface="Arial" panose="020B0604020202020204" pitchFamily="34" charset="0"/>
              </a:rPr>
              <a:t>Continue to promote Governor attendance at local and national events</a:t>
            </a:r>
          </a:p>
          <a:p>
            <a:endParaRPr lang="en-US" altLang="en-US" sz="1600" dirty="0"/>
          </a:p>
          <a:p>
            <a:pPr marL="0" indent="0">
              <a:buNone/>
            </a:pPr>
            <a:endParaRPr lang="en-US" altLang="en-US" sz="1600" dirty="0">
              <a:solidFill>
                <a:schemeClr val="tx1"/>
              </a:solidFill>
            </a:endParaRPr>
          </a:p>
          <a:p>
            <a:pPr>
              <a:buNone/>
            </a:pPr>
            <a:endParaRPr lang="en-US" altLang="en-US" sz="1600" dirty="0"/>
          </a:p>
          <a:p>
            <a:endParaRPr lang="en-US" altLang="en-US" sz="1600" dirty="0">
              <a:solidFill>
                <a:schemeClr val="tx1"/>
              </a:solidFill>
            </a:endParaRPr>
          </a:p>
        </p:txBody>
      </p:sp>
    </p:spTree>
    <p:extLst>
      <p:ext uri="{BB962C8B-B14F-4D97-AF65-F5344CB8AC3E}">
        <p14:creationId xmlns:p14="http://schemas.microsoft.com/office/powerpoint/2010/main" val="2820807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D62D20-C214-45D9-B447-EEFD5B449C3F}"/>
              </a:ext>
            </a:extLst>
          </p:cNvPr>
          <p:cNvPicPr>
            <a:picLocks noChangeAspect="1"/>
          </p:cNvPicPr>
          <p:nvPr/>
        </p:nvPicPr>
        <p:blipFill>
          <a:blip r:embed="rId2"/>
          <a:stretch>
            <a:fillRect/>
          </a:stretch>
        </p:blipFill>
        <p:spPr>
          <a:xfrm>
            <a:off x="914321" y="2741586"/>
            <a:ext cx="7422523" cy="39779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2856" y="259738"/>
            <a:ext cx="2262826" cy="5162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39" y="309005"/>
            <a:ext cx="823334" cy="417692"/>
          </a:xfrm>
          <a:prstGeom prst="rect">
            <a:avLst/>
          </a:prstGeom>
        </p:spPr>
      </p:pic>
      <p:sp>
        <p:nvSpPr>
          <p:cNvPr id="7" name="Title 6"/>
          <p:cNvSpPr>
            <a:spLocks noGrp="1"/>
          </p:cNvSpPr>
          <p:nvPr>
            <p:ph type="title"/>
          </p:nvPr>
        </p:nvSpPr>
        <p:spPr>
          <a:xfrm>
            <a:off x="457200" y="1504464"/>
            <a:ext cx="8229600" cy="1143000"/>
          </a:xfrm>
        </p:spPr>
        <p:txBody>
          <a:bodyPr>
            <a:normAutofit fontScale="90000"/>
          </a:bodyPr>
          <a:lstStyle/>
          <a:p>
            <a:r>
              <a:rPr lang="en-GB" sz="4400" b="1" dirty="0">
                <a:solidFill>
                  <a:srgbClr val="0070C0"/>
                </a:solidFill>
                <a:latin typeface="Arial" panose="020B0604020202020204" pitchFamily="34" charset="0"/>
                <a:cs typeface="Arial" panose="020B0604020202020204" pitchFamily="34" charset="0"/>
              </a:rPr>
              <a:t>Questions and closing remarks</a:t>
            </a:r>
          </a:p>
        </p:txBody>
      </p:sp>
      <p:sp>
        <p:nvSpPr>
          <p:cNvPr id="2" name="TextBox 1"/>
          <p:cNvSpPr txBox="1"/>
          <p:nvPr/>
        </p:nvSpPr>
        <p:spPr>
          <a:xfrm>
            <a:off x="457200" y="2471124"/>
            <a:ext cx="7879644" cy="954107"/>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Graham Russell, Chair</a:t>
            </a:r>
          </a:p>
          <a:p>
            <a:endParaRPr lang="en-GB" dirty="0"/>
          </a:p>
          <a:p>
            <a:endParaRPr lang="en-GB" dirty="0"/>
          </a:p>
        </p:txBody>
      </p:sp>
    </p:spTree>
    <p:extLst>
      <p:ext uri="{BB962C8B-B14F-4D97-AF65-F5344CB8AC3E}">
        <p14:creationId xmlns:p14="http://schemas.microsoft.com/office/powerpoint/2010/main" val="305713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F09988-8CB7-4660-892E-C53448FF0F5E}"/>
              </a:ext>
            </a:extLst>
          </p:cNvPr>
          <p:cNvSpPr txBox="1"/>
          <p:nvPr/>
        </p:nvSpPr>
        <p:spPr>
          <a:xfrm>
            <a:off x="1940" y="1980636"/>
            <a:ext cx="9144000" cy="3293209"/>
          </a:xfrm>
          <a:prstGeom prst="rect">
            <a:avLst/>
          </a:prstGeom>
          <a:noFill/>
        </p:spPr>
        <p:txBody>
          <a:bodyPr wrap="square" rtlCol="0">
            <a:spAutoFit/>
          </a:bodyPr>
          <a:lstStyle/>
          <a:p>
            <a:pPr algn="ctr"/>
            <a:r>
              <a:rPr lang="en-GB" sz="4000" dirty="0">
                <a:solidFill>
                  <a:srgbClr val="7030A0"/>
                </a:solidFill>
                <a:latin typeface="Arial" panose="020B0604020202020204" pitchFamily="34" charset="0"/>
                <a:cs typeface="Arial" panose="020B0604020202020204" pitchFamily="34" charset="0"/>
              </a:rPr>
              <a:t>Review of the Year</a:t>
            </a:r>
          </a:p>
          <a:p>
            <a:pPr algn="ctr"/>
            <a:endParaRPr lang="en-GB" sz="4000" b="1" dirty="0">
              <a:latin typeface="Arial" panose="020B0604020202020204" pitchFamily="34" charset="0"/>
              <a:cs typeface="Arial" panose="020B0604020202020204" pitchFamily="34" charset="0"/>
            </a:endParaRPr>
          </a:p>
          <a:p>
            <a:pPr algn="ctr"/>
            <a:r>
              <a:rPr lang="en-GB" sz="4800" b="1" dirty="0">
                <a:solidFill>
                  <a:srgbClr val="0070C0"/>
                </a:solidFill>
                <a:latin typeface="Arial" panose="020B0604020202020204" pitchFamily="34" charset="0"/>
                <a:cs typeface="Arial" panose="020B0604020202020204" pitchFamily="34" charset="0"/>
              </a:rPr>
              <a:t>Douglas Blair</a:t>
            </a:r>
          </a:p>
          <a:p>
            <a:pPr algn="ctr"/>
            <a:r>
              <a:rPr lang="en-GB" sz="4000" dirty="0">
                <a:solidFill>
                  <a:srgbClr val="00B0F0"/>
                </a:solidFill>
                <a:latin typeface="Arial" panose="020B0604020202020204" pitchFamily="34" charset="0"/>
                <a:cs typeface="Arial" panose="020B0604020202020204" pitchFamily="34" charset="0"/>
              </a:rPr>
              <a:t>Chief Executive</a:t>
            </a:r>
          </a:p>
          <a:p>
            <a:pPr algn="ctr"/>
            <a:endParaRPr lang="en-GB" sz="4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9312B00-C15D-4AEE-A91A-FD7781B828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9" name="Picture 8">
            <a:extLst>
              <a:ext uri="{FF2B5EF4-FFF2-40B4-BE49-F238E27FC236}">
                <a16:creationId xmlns:a16="http://schemas.microsoft.com/office/drawing/2014/main" id="{D0E10261-EB48-4BF4-B027-9863FEEF2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482512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DA0EFD-9DC9-40EE-8CC1-CF32138AC168}"/>
              </a:ext>
            </a:extLst>
          </p:cNvPr>
          <p:cNvPicPr>
            <a:picLocks noChangeAspect="1"/>
          </p:cNvPicPr>
          <p:nvPr/>
        </p:nvPicPr>
        <p:blipFill>
          <a:blip r:embed="rId3"/>
          <a:stretch>
            <a:fillRect/>
          </a:stretch>
        </p:blipFill>
        <p:spPr>
          <a:xfrm>
            <a:off x="5150774" y="889736"/>
            <a:ext cx="3993226" cy="4313294"/>
          </a:xfrm>
          <a:prstGeom prst="rect">
            <a:avLst/>
          </a:prstGeom>
        </p:spPr>
      </p:pic>
      <p:pic>
        <p:nvPicPr>
          <p:cNvPr id="7" name="Picture 6">
            <a:extLst>
              <a:ext uri="{FF2B5EF4-FFF2-40B4-BE49-F238E27FC236}">
                <a16:creationId xmlns:a16="http://schemas.microsoft.com/office/drawing/2014/main" id="{AA6B95DB-01EB-469C-A60E-DDFA7ED1E4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8" name="Picture 7">
            <a:extLst>
              <a:ext uri="{FF2B5EF4-FFF2-40B4-BE49-F238E27FC236}">
                <a16:creationId xmlns:a16="http://schemas.microsoft.com/office/drawing/2014/main" id="{93A1A50C-BF57-4FC4-8B03-34134B1AA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pic>
        <p:nvPicPr>
          <p:cNvPr id="14" name="Picture 13">
            <a:extLst>
              <a:ext uri="{FF2B5EF4-FFF2-40B4-BE49-F238E27FC236}">
                <a16:creationId xmlns:a16="http://schemas.microsoft.com/office/drawing/2014/main" id="{AC3C8A3D-9DE3-4934-B079-FF3D54E100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59" t="7447" r="34914" b="52554"/>
          <a:stretch/>
        </p:blipFill>
        <p:spPr>
          <a:xfrm>
            <a:off x="610463" y="889736"/>
            <a:ext cx="3870919" cy="3813657"/>
          </a:xfrm>
          <a:prstGeom prst="rect">
            <a:avLst/>
          </a:prstGeom>
        </p:spPr>
      </p:pic>
      <p:pic>
        <p:nvPicPr>
          <p:cNvPr id="19" name="Picture 18">
            <a:extLst>
              <a:ext uri="{FF2B5EF4-FFF2-40B4-BE49-F238E27FC236}">
                <a16:creationId xmlns:a16="http://schemas.microsoft.com/office/drawing/2014/main" id="{47582DF6-A51C-4643-A6A8-F0C137EEA5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1" t="21982" r="1952" b="28048"/>
          <a:stretch/>
        </p:blipFill>
        <p:spPr>
          <a:xfrm>
            <a:off x="403654" y="4522179"/>
            <a:ext cx="5239266" cy="2175184"/>
          </a:xfrm>
          <a:prstGeom prst="rect">
            <a:avLst/>
          </a:prstGeom>
        </p:spPr>
      </p:pic>
    </p:spTree>
    <p:extLst>
      <p:ext uri="{BB962C8B-B14F-4D97-AF65-F5344CB8AC3E}">
        <p14:creationId xmlns:p14="http://schemas.microsoft.com/office/powerpoint/2010/main" val="332752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813847-94D4-4295-BE91-2F2B6982FE3B}"/>
              </a:ext>
            </a:extLst>
          </p:cNvPr>
          <p:cNvPicPr>
            <a:picLocks noChangeAspect="1"/>
          </p:cNvPicPr>
          <p:nvPr/>
        </p:nvPicPr>
        <p:blipFill>
          <a:blip r:embed="rId3"/>
          <a:stretch>
            <a:fillRect/>
          </a:stretch>
        </p:blipFill>
        <p:spPr>
          <a:xfrm>
            <a:off x="3012320" y="3534032"/>
            <a:ext cx="6131680" cy="3323968"/>
          </a:xfrm>
          <a:prstGeom prst="rect">
            <a:avLst/>
          </a:prstGeom>
        </p:spPr>
      </p:pic>
      <p:sp>
        <p:nvSpPr>
          <p:cNvPr id="7" name="TextBox 6"/>
          <p:cNvSpPr txBox="1"/>
          <p:nvPr/>
        </p:nvSpPr>
        <p:spPr>
          <a:xfrm>
            <a:off x="322139" y="1194143"/>
            <a:ext cx="8282881" cy="523220"/>
          </a:xfrm>
          <a:prstGeom prst="rect">
            <a:avLst/>
          </a:prstGeom>
          <a:noFill/>
        </p:spPr>
        <p:txBody>
          <a:bodyPr wrap="square" rtlCol="0">
            <a:spAutoFit/>
          </a:bodyPr>
          <a:lstStyle/>
          <a:p>
            <a:r>
              <a:rPr lang="en-GB" sz="2800" b="1" dirty="0">
                <a:solidFill>
                  <a:srgbClr val="0070C0"/>
                </a:solidFill>
                <a:latin typeface="Arial" panose="020B0604020202020204" pitchFamily="34" charset="0"/>
                <a:cs typeface="Arial" panose="020B0604020202020204" pitchFamily="34" charset="0"/>
              </a:rPr>
              <a:t>We have more than 100 services, including</a:t>
            </a:r>
            <a:r>
              <a:rPr lang="en-GB" sz="2000" b="1" dirty="0">
                <a:solidFill>
                  <a:srgbClr val="0070C0"/>
                </a:solidFill>
                <a:latin typeface="Arial" panose="020B0604020202020204" pitchFamily="34" charset="0"/>
                <a:cs typeface="Arial" panose="020B0604020202020204" pitchFamily="34" charset="0"/>
              </a:rPr>
              <a:t>: </a:t>
            </a:r>
            <a:endParaRPr lang="en-GB" sz="2800" b="1" dirty="0">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54AD30C-CC9B-4B95-91C1-2011ECD60E9F}"/>
              </a:ext>
            </a:extLst>
          </p:cNvPr>
          <p:cNvSpPr txBox="1"/>
          <p:nvPr/>
        </p:nvSpPr>
        <p:spPr>
          <a:xfrm>
            <a:off x="452064" y="1860846"/>
            <a:ext cx="8282880" cy="2246769"/>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Mental Health and Learning Disability Urgent Care and Inpatient services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Physical Health Urgent Care and Inpatient services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Community Physical Health, Mental Health, and Learning Disability Services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Children and Young People’s Services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Countywide Services </a:t>
            </a:r>
          </a:p>
        </p:txBody>
      </p:sp>
      <p:pic>
        <p:nvPicPr>
          <p:cNvPr id="9" name="Picture 8">
            <a:extLst>
              <a:ext uri="{FF2B5EF4-FFF2-40B4-BE49-F238E27FC236}">
                <a16:creationId xmlns:a16="http://schemas.microsoft.com/office/drawing/2014/main" id="{F67E882B-852F-4904-B14B-E3BDE811A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0" name="Picture 9">
            <a:extLst>
              <a:ext uri="{FF2B5EF4-FFF2-40B4-BE49-F238E27FC236}">
                <a16:creationId xmlns:a16="http://schemas.microsoft.com/office/drawing/2014/main" id="{59F68E6A-6D3C-493B-B0B0-64B08EE60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1669452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5EF32-EC3E-4500-8B1A-8A0BB2A02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97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AE40F7-03D1-4696-9993-7ECC58D15880}"/>
              </a:ext>
            </a:extLst>
          </p:cNvPr>
          <p:cNvPicPr/>
          <p:nvPr/>
        </p:nvPicPr>
        <p:blipFill rotWithShape="1">
          <a:blip r:embed="rId3">
            <a:extLst>
              <a:ext uri="{28A0092B-C50C-407E-A947-70E740481C1C}">
                <a14:useLocalDpi xmlns:a14="http://schemas.microsoft.com/office/drawing/2010/main" val="0"/>
              </a:ext>
            </a:extLst>
          </a:blip>
          <a:srcRect l="2105" t="58669" r="7192" b="8605"/>
          <a:stretch/>
        </p:blipFill>
        <p:spPr>
          <a:xfrm>
            <a:off x="4417328" y="2668137"/>
            <a:ext cx="4651610" cy="2579427"/>
          </a:xfrm>
          <a:prstGeom prst="rect">
            <a:avLst/>
          </a:prstGeom>
        </p:spPr>
      </p:pic>
      <p:sp>
        <p:nvSpPr>
          <p:cNvPr id="7" name="TextBox 6"/>
          <p:cNvSpPr txBox="1"/>
          <p:nvPr/>
        </p:nvSpPr>
        <p:spPr>
          <a:xfrm>
            <a:off x="579516" y="1529658"/>
            <a:ext cx="6448097" cy="523220"/>
          </a:xfrm>
          <a:prstGeom prst="rect">
            <a:avLst/>
          </a:prstGeom>
          <a:noFill/>
        </p:spPr>
        <p:txBody>
          <a:bodyPr wrap="square" rtlCol="0">
            <a:spAutoFit/>
          </a:bodyPr>
          <a:lstStyle/>
          <a:p>
            <a:r>
              <a:rPr lang="en-GB" sz="2800" b="1" dirty="0">
                <a:solidFill>
                  <a:srgbClr val="0070C0"/>
                </a:solidFill>
                <a:latin typeface="Arial" panose="020B0604020202020204" pitchFamily="34" charset="0"/>
                <a:cs typeface="Arial" panose="020B0604020202020204" pitchFamily="34" charset="0"/>
              </a:rPr>
              <a:t>Our Trust Values  </a:t>
            </a:r>
          </a:p>
        </p:txBody>
      </p:sp>
      <p:pic>
        <p:nvPicPr>
          <p:cNvPr id="8" name="Picture 7">
            <a:extLst>
              <a:ext uri="{FF2B5EF4-FFF2-40B4-BE49-F238E27FC236}">
                <a16:creationId xmlns:a16="http://schemas.microsoft.com/office/drawing/2014/main" id="{16AE40F7-03D1-4696-9993-7ECC58D15880}"/>
              </a:ext>
            </a:extLst>
          </p:cNvPr>
          <p:cNvPicPr/>
          <p:nvPr/>
        </p:nvPicPr>
        <p:blipFill rotWithShape="1">
          <a:blip r:embed="rId3">
            <a:extLst>
              <a:ext uri="{28A0092B-C50C-407E-A947-70E740481C1C}">
                <a14:useLocalDpi xmlns:a14="http://schemas.microsoft.com/office/drawing/2010/main" val="0"/>
              </a:ext>
            </a:extLst>
          </a:blip>
          <a:srcRect l="5740" t="27940" r="7665" b="40654"/>
          <a:stretch/>
        </p:blipFill>
        <p:spPr>
          <a:xfrm>
            <a:off x="102358" y="2594372"/>
            <a:ext cx="4440945" cy="2475333"/>
          </a:xfrm>
          <a:prstGeom prst="rect">
            <a:avLst/>
          </a:prstGeom>
        </p:spPr>
      </p:pic>
      <p:pic>
        <p:nvPicPr>
          <p:cNvPr id="11" name="Picture 10">
            <a:extLst>
              <a:ext uri="{FF2B5EF4-FFF2-40B4-BE49-F238E27FC236}">
                <a16:creationId xmlns:a16="http://schemas.microsoft.com/office/drawing/2014/main" id="{2ACC28C2-2180-4F97-9F65-757512D2A4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4719" y="286380"/>
            <a:ext cx="2122417" cy="484194"/>
          </a:xfrm>
          <a:prstGeom prst="rect">
            <a:avLst/>
          </a:prstGeom>
        </p:spPr>
      </p:pic>
      <p:pic>
        <p:nvPicPr>
          <p:cNvPr id="12" name="Picture 11">
            <a:extLst>
              <a:ext uri="{FF2B5EF4-FFF2-40B4-BE49-F238E27FC236}">
                <a16:creationId xmlns:a16="http://schemas.microsoft.com/office/drawing/2014/main" id="{C2688FC3-7AB6-4B55-A676-7EA8800B5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39" y="286380"/>
            <a:ext cx="823334" cy="417692"/>
          </a:xfrm>
          <a:prstGeom prst="rect">
            <a:avLst/>
          </a:prstGeom>
        </p:spPr>
      </p:pic>
    </p:spTree>
    <p:extLst>
      <p:ext uri="{BB962C8B-B14F-4D97-AF65-F5344CB8AC3E}">
        <p14:creationId xmlns:p14="http://schemas.microsoft.com/office/powerpoint/2010/main" val="38735774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d88507b-76d5-443c-b5a0-4e3bf10961d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949BBA16B79843A2F8E9ACEEA1B455" ma:contentTypeVersion="17" ma:contentTypeDescription="Create a new document." ma:contentTypeScope="" ma:versionID="dbe9ea94fc96e42efedda63ad479ad1e">
  <xsd:schema xmlns:xsd="http://www.w3.org/2001/XMLSchema" xmlns:xs="http://www.w3.org/2001/XMLSchema" xmlns:p="http://schemas.microsoft.com/office/2006/metadata/properties" xmlns:ns3="aca66d56-9420-4526-b9ec-2f78310cd1b3" xmlns:ns4="7d88507b-76d5-443c-b5a0-4e3bf10961da" targetNamespace="http://schemas.microsoft.com/office/2006/metadata/properties" ma:root="true" ma:fieldsID="48822f8913ec7becc3f373f74ded7b02" ns3:_="" ns4:_="">
    <xsd:import namespace="aca66d56-9420-4526-b9ec-2f78310cd1b3"/>
    <xsd:import namespace="7d88507b-76d5-443c-b5a0-4e3bf10961d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OCR"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a66d56-9420-4526-b9ec-2f78310cd1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88507b-76d5-443c-b5a0-4e3bf10961d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1A36FC-3506-47FC-AF50-1B0DEEF1FDF8}">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7d88507b-76d5-443c-b5a0-4e3bf10961da"/>
    <ds:schemaRef ds:uri="aca66d56-9420-4526-b9ec-2f78310cd1b3"/>
    <ds:schemaRef ds:uri="http://purl.org/dc/dcmitype/"/>
  </ds:schemaRefs>
</ds:datastoreItem>
</file>

<file path=customXml/itemProps2.xml><?xml version="1.0" encoding="utf-8"?>
<ds:datastoreItem xmlns:ds="http://schemas.openxmlformats.org/officeDocument/2006/customXml" ds:itemID="{23CF4C8A-060E-495C-9828-CB84288654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a66d56-9420-4526-b9ec-2f78310cd1b3"/>
    <ds:schemaRef ds:uri="7d88507b-76d5-443c-b5a0-4e3bf10961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EFD4F0-DC35-491C-8F0B-82106155A0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5779</TotalTime>
  <Words>3027</Words>
  <Application>Microsoft Office PowerPoint</Application>
  <PresentationFormat>On-screen Show (4:3)</PresentationFormat>
  <Paragraphs>309</Paragraphs>
  <Slides>45</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Aptos</vt:lpstr>
      <vt:lpstr>Arial</vt:lpstr>
      <vt:lpstr>Calibri</vt:lpstr>
      <vt:lpstr>Calibri Light</vt:lpstr>
      <vt:lpstr>Symbol</vt:lpstr>
      <vt:lpstr>Times</vt:lpstr>
      <vt:lpstr>Times New Roman</vt:lpstr>
      <vt:lpstr>1_Office Theme</vt:lpstr>
      <vt:lpstr>Office Theme</vt:lpstr>
      <vt:lpstr>Welcome to our</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Presentation</vt:lpstr>
      <vt:lpstr>PowerPoint Presentation</vt:lpstr>
      <vt:lpstr>Quality Strategy</vt:lpstr>
      <vt:lpstr>PowerPoint Presentation</vt:lpstr>
      <vt:lpstr>PowerPoint Presentation</vt:lpstr>
      <vt:lpstr>PowerPoint Presentation</vt:lpstr>
      <vt:lpstr>PowerPoint Presentation</vt:lpstr>
      <vt:lpstr>PowerPoint Presentation</vt:lpstr>
      <vt:lpstr>PowerPoint Presentation</vt:lpstr>
      <vt:lpstr>Council of Governors Update</vt:lpstr>
      <vt:lpstr>Introduction</vt:lpstr>
      <vt:lpstr>The Role of the Governors</vt:lpstr>
      <vt:lpstr>Who are the Governors?</vt:lpstr>
      <vt:lpstr>Membership</vt:lpstr>
      <vt:lpstr>In 2023/24……</vt:lpstr>
      <vt:lpstr>In 2023/24……</vt:lpstr>
      <vt:lpstr>In 2023/24……</vt:lpstr>
      <vt:lpstr>The year ahead</vt:lpstr>
      <vt:lpstr>Questions and closing remarks</vt:lpstr>
    </vt:vector>
  </TitlesOfParts>
  <Company>Gloucestershire Care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Sian</dc:creator>
  <cp:lastModifiedBy>Annie NIGHTINGALE</cp:lastModifiedBy>
  <cp:revision>204</cp:revision>
  <dcterms:created xsi:type="dcterms:W3CDTF">2020-05-13T10:58:01Z</dcterms:created>
  <dcterms:modified xsi:type="dcterms:W3CDTF">2024-09-20T10:21:03Z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0x01010014949BBA16B79843A2F8E9ACEEA1B455</vt:lpwstr>
  </property>
</Properties>
</file>