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6" r:id="rId3"/>
    <p:sldId id="282" r:id="rId4"/>
    <p:sldId id="283" r:id="rId5"/>
    <p:sldId id="277" r:id="rId6"/>
    <p:sldId id="278" r:id="rId7"/>
    <p:sldId id="279" r:id="rId8"/>
    <p:sldId id="280" r:id="rId9"/>
    <p:sldId id="27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63" d="100"/>
          <a:sy n="63" d="100"/>
        </p:scale>
        <p:origin x="13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89341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74512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27074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89802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D24859-6AA4-420E-89D4-217A4D84B7D2}"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178963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24859-6AA4-420E-89D4-217A4D84B7D2}"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87026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24859-6AA4-420E-89D4-217A4D84B7D2}" type="datetimeFigureOut">
              <a:rPr lang="en-GB" smtClean="0"/>
              <a:t>11/08/2025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164958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24859-6AA4-420E-89D4-217A4D84B7D2}" type="datetimeFigureOut">
              <a:rPr lang="en-GB" smtClean="0"/>
              <a:t>11/08/2025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86226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24859-6AA4-420E-89D4-217A4D84B7D2}" type="datetimeFigureOut">
              <a:rPr lang="en-GB" smtClean="0"/>
              <a:t>11/08/2025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298312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24859-6AA4-420E-89D4-217A4D84B7D2}"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88888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24859-6AA4-420E-89D4-217A4D84B7D2}"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407190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24859-6AA4-420E-89D4-217A4D84B7D2}" type="datetimeFigureOut">
              <a:rPr lang="en-GB" smtClean="0"/>
              <a:t>11/08/2025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93224-636D-4EB5-B8CE-E704D9B96AFB}" type="slidenum">
              <a:rPr lang="en-GB" smtClean="0"/>
              <a:t>‹#›</a:t>
            </a:fld>
            <a:endParaRPr lang="en-GB"/>
          </a:p>
        </p:txBody>
      </p:sp>
    </p:spTree>
    <p:extLst>
      <p:ext uri="{BB962C8B-B14F-4D97-AF65-F5344CB8AC3E}">
        <p14:creationId xmlns:p14="http://schemas.microsoft.com/office/powerpoint/2010/main" val="258719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www.bestbeginnings.org.uk/" TargetMode="External"/><Relationship Id="rId3" Type="http://schemas.openxmlformats.org/officeDocument/2006/relationships/image" Target="../media/image5.png"/><Relationship Id="rId7" Type="http://schemas.openxmlformats.org/officeDocument/2006/relationships/hyperlink" Target="https://www.unicef.org.uk/babyfriendly/about/standards/"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unicef.org.uk/babyfriendly/baby-friendly-resources/breastfeeding-resources/positioning-and-attachment-video/"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www.unicef.org.uk/babyfriendly/feeding-baby-out-and-about-in-the-uk-whats-the-fuss/" TargetMode="External"/><Relationship Id="rId13" Type="http://schemas.openxmlformats.org/officeDocument/2006/relationships/hyperlink" Target="https://www.unicef.org.uk/babyfriendly/baby-friendly-resources/bottle-feeding-resources/infant-formula-responsive-bottle-feeding-guide-for-parents/" TargetMode="External"/><Relationship Id="rId3" Type="http://schemas.openxmlformats.org/officeDocument/2006/relationships/hyperlink" Target="https://www.unicef.org.uk/babyfriendly/" TargetMode="External"/><Relationship Id="rId7" Type="http://schemas.openxmlformats.org/officeDocument/2006/relationships/hyperlink" Target="https://gbsn.org.uk/" TargetMode="External"/><Relationship Id="rId12" Type="http://schemas.openxmlformats.org/officeDocument/2006/relationships/hyperlink" Target="https://www.unicef.org.uk/babyfriendly/baby-friendly-resources/breastfeeding-resources/breastfeeding-at-study-or-work/" TargetMode="External"/><Relationship Id="rId2" Type="http://schemas.openxmlformats.org/officeDocument/2006/relationships/hyperlink" Target="https://www.ghc.nhs.uk/our-teams-and-services/children-and-young-people/physical-health/health-visiting/" TargetMode="External"/><Relationship Id="rId1" Type="http://schemas.openxmlformats.org/officeDocument/2006/relationships/slideLayout" Target="../slideLayouts/slideLayout2.xml"/><Relationship Id="rId6" Type="http://schemas.openxmlformats.org/officeDocument/2006/relationships/hyperlink" Target="https://www.breastfeedingnetwork.org.uk/" TargetMode="External"/><Relationship Id="rId11" Type="http://schemas.openxmlformats.org/officeDocument/2006/relationships/hyperlink" Target="https://www.unicef.org.uk/babyfriendly/baby-friendly-resources/breastfeeding-resources/hand-expression-video/" TargetMode="External"/><Relationship Id="rId5" Type="http://schemas.openxmlformats.org/officeDocument/2006/relationships/hyperlink" Target="https://www.unicef.org.uk/babyfriendly/baby-friendly-resources/sleep-and-night-time-resources/" TargetMode="External"/><Relationship Id="rId10" Type="http://schemas.openxmlformats.org/officeDocument/2006/relationships/hyperlink" Target="https://thebreastfeedingcompanion.com/" TargetMode="External"/><Relationship Id="rId4" Type="http://schemas.openxmlformats.org/officeDocument/2006/relationships/hyperlink" Target="https://www.unicef.org.uk/babyfriendly/baby-friendly-resources/relationship-building-resources/" TargetMode="External"/><Relationship Id="rId9" Type="http://schemas.openxmlformats.org/officeDocument/2006/relationships/hyperlink" Target="https://www.nhs.uk/pregnancy/keeping-well/vegetarian-or-vegan-and-pregnant/" TargetMode="External"/><Relationship Id="rId14" Type="http://schemas.openxmlformats.org/officeDocument/2006/relationships/hyperlink" Target="https://www.firststepsnutri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2469" y="315437"/>
            <a:ext cx="3484179" cy="7948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6" y="6385566"/>
            <a:ext cx="8786648" cy="2604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72" y="315437"/>
            <a:ext cx="1432843" cy="726906"/>
          </a:xfrm>
          <a:prstGeom prst="rect">
            <a:avLst/>
          </a:prstGeom>
        </p:spPr>
      </p:pic>
      <p:sp>
        <p:nvSpPr>
          <p:cNvPr id="7" name="TextBox 6"/>
          <p:cNvSpPr txBox="1"/>
          <p:nvPr/>
        </p:nvSpPr>
        <p:spPr>
          <a:xfrm>
            <a:off x="596461" y="1920364"/>
            <a:ext cx="8038492" cy="769441"/>
          </a:xfrm>
          <a:prstGeom prst="rect">
            <a:avLst/>
          </a:prstGeom>
          <a:noFill/>
        </p:spPr>
        <p:txBody>
          <a:bodyPr wrap="square" rtlCol="0">
            <a:spAutoFit/>
          </a:bodyPr>
          <a:lstStyle/>
          <a:p>
            <a:r>
              <a:rPr lang="en-GB" sz="4400" b="1" dirty="0">
                <a:solidFill>
                  <a:srgbClr val="0070C0"/>
                </a:solidFill>
                <a:latin typeface="Arial" panose="020B0604020202020204" pitchFamily="34" charset="0"/>
                <a:cs typeface="Arial" panose="020B0604020202020204" pitchFamily="34" charset="0"/>
              </a:rPr>
              <a:t>Handy guide </a:t>
            </a:r>
            <a:r>
              <a:rPr lang="en-GB" sz="4400" dirty="0">
                <a:solidFill>
                  <a:srgbClr val="0070C0"/>
                </a:solidFill>
                <a:latin typeface="Arial" panose="020B0604020202020204" pitchFamily="34" charset="0"/>
                <a:cs typeface="Arial" panose="020B0604020202020204" pitchFamily="34" charset="0"/>
              </a:rPr>
              <a:t>Infant Feeding</a:t>
            </a:r>
          </a:p>
        </p:txBody>
      </p:sp>
      <p:sp>
        <p:nvSpPr>
          <p:cNvPr id="8" name="TextBox 7"/>
          <p:cNvSpPr txBox="1"/>
          <p:nvPr/>
        </p:nvSpPr>
        <p:spPr>
          <a:xfrm>
            <a:off x="529196" y="3175345"/>
            <a:ext cx="8257452" cy="1077218"/>
          </a:xfrm>
          <a:prstGeom prst="rect">
            <a:avLst/>
          </a:prstGeom>
          <a:noFill/>
        </p:spPr>
        <p:txBody>
          <a:bodyPr wrap="square" rtlCol="0">
            <a:spAutoFit/>
          </a:bodyPr>
          <a:lstStyle/>
          <a:p>
            <a:endParaRPr lang="en-GB" sz="2800" dirty="0">
              <a:solidFill>
                <a:schemeClr val="tx1">
                  <a:lumMod val="50000"/>
                  <a:lumOff val="50000"/>
                </a:schemeClr>
              </a:solidFill>
              <a:latin typeface="Arial" panose="020B0604020202020204" pitchFamily="34" charset="0"/>
              <a:cs typeface="Arial" panose="020B0604020202020204" pitchFamily="34" charset="0"/>
            </a:endParaRPr>
          </a:p>
          <a:p>
            <a:r>
              <a:rPr lang="en-GB" dirty="0">
                <a:solidFill>
                  <a:schemeClr val="tx1">
                    <a:lumMod val="50000"/>
                    <a:lumOff val="50000"/>
                  </a:schemeClr>
                </a:solidFill>
                <a:latin typeface="Arial" panose="020B0604020202020204" pitchFamily="34" charset="0"/>
                <a:cs typeface="Arial" panose="020B0604020202020204" pitchFamily="34" charset="0"/>
              </a:rPr>
              <a:t>For parents, carers, health visitors, public health nurses</a:t>
            </a:r>
            <a:br>
              <a:rPr lang="en-GB" dirty="0">
                <a:solidFill>
                  <a:schemeClr val="tx1">
                    <a:lumMod val="50000"/>
                    <a:lumOff val="50000"/>
                  </a:schemeClr>
                </a:solidFill>
                <a:latin typeface="Arial" panose="020B0604020202020204" pitchFamily="34" charset="0"/>
                <a:cs typeface="Arial" panose="020B0604020202020204" pitchFamily="34" charset="0"/>
              </a:rPr>
            </a:br>
            <a:r>
              <a:rPr lang="en-GB" dirty="0">
                <a:solidFill>
                  <a:schemeClr val="tx1">
                    <a:lumMod val="50000"/>
                    <a:lumOff val="50000"/>
                  </a:schemeClr>
                </a:solidFill>
                <a:latin typeface="Arial" panose="020B0604020202020204" pitchFamily="34" charset="0"/>
                <a:cs typeface="Arial" panose="020B0604020202020204" pitchFamily="34" charset="0"/>
              </a:rPr>
              <a:t>and community nursery nurses</a:t>
            </a:r>
          </a:p>
        </p:txBody>
      </p:sp>
      <p:sp>
        <p:nvSpPr>
          <p:cNvPr id="2" name="TextBox 1"/>
          <p:cNvSpPr txBox="1"/>
          <p:nvPr/>
        </p:nvSpPr>
        <p:spPr>
          <a:xfrm>
            <a:off x="596461" y="5718628"/>
            <a:ext cx="8026400" cy="523220"/>
          </a:xfrm>
          <a:prstGeom prst="rect">
            <a:avLst/>
          </a:prstGeom>
          <a:noFill/>
        </p:spPr>
        <p:txBody>
          <a:bodyPr wrap="square" rtlCol="0">
            <a:spAutoFit/>
          </a:bodyPr>
          <a:lstStyle/>
          <a:p>
            <a:r>
              <a:rPr lang="en-GB" sz="1400" dirty="0">
                <a:solidFill>
                  <a:srgbClr val="0070C0"/>
                </a:solidFill>
                <a:latin typeface="Arial" panose="020B0604020202020204" pitchFamily="34" charset="0"/>
                <a:cs typeface="Arial" panose="020B0604020202020204" pitchFamily="34" charset="0"/>
              </a:rPr>
              <a:t>Reviewed by infant feeding lead health visitor and infant feeding keyworkers </a:t>
            </a:r>
          </a:p>
          <a:p>
            <a:r>
              <a:rPr lang="en-GB" sz="1400" dirty="0">
                <a:solidFill>
                  <a:srgbClr val="0070C0"/>
                </a:solidFill>
                <a:latin typeface="Arial" panose="020B0604020202020204" pitchFamily="34" charset="0"/>
                <a:cs typeface="Arial" panose="020B0604020202020204" pitchFamily="34" charset="0"/>
              </a:rPr>
              <a:t>January 2022</a:t>
            </a:r>
          </a:p>
        </p:txBody>
      </p:sp>
    </p:spTree>
    <p:extLst>
      <p:ext uri="{BB962C8B-B14F-4D97-AF65-F5344CB8AC3E}">
        <p14:creationId xmlns:p14="http://schemas.microsoft.com/office/powerpoint/2010/main" val="146536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3046" y="315438"/>
            <a:ext cx="3203602" cy="7308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6" y="6315230"/>
            <a:ext cx="8786648" cy="2604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428" y="256108"/>
            <a:ext cx="1291358" cy="65512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90246" y="883454"/>
            <a:ext cx="7264719" cy="5296726"/>
          </a:xfrm>
          <a:prstGeom prst="rect">
            <a:avLst/>
          </a:prstGeom>
        </p:spPr>
      </p:pic>
    </p:spTree>
    <p:extLst>
      <p:ext uri="{BB962C8B-B14F-4D97-AF65-F5344CB8AC3E}">
        <p14:creationId xmlns:p14="http://schemas.microsoft.com/office/powerpoint/2010/main" val="126091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458259" y="1155475"/>
            <a:ext cx="7779499"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Conversations in pregnancy </a:t>
            </a:r>
            <a:r>
              <a:rPr lang="en-GB" sz="2800" dirty="0">
                <a:solidFill>
                  <a:srgbClr val="0070C0"/>
                </a:solidFill>
                <a:latin typeface="Arial" panose="020B0604020202020204" pitchFamily="34" charset="0"/>
                <a:cs typeface="Arial" panose="020B0604020202020204" pitchFamily="34" charset="0"/>
              </a:rPr>
              <a:t>Key points</a:t>
            </a:r>
          </a:p>
        </p:txBody>
      </p:sp>
      <p:sp>
        <p:nvSpPr>
          <p:cNvPr id="8" name="TextBox 7"/>
          <p:cNvSpPr txBox="1"/>
          <p:nvPr/>
        </p:nvSpPr>
        <p:spPr>
          <a:xfrm>
            <a:off x="450101" y="1741465"/>
            <a:ext cx="8336547" cy="4539704"/>
          </a:xfrm>
          <a:prstGeom prst="rect">
            <a:avLst/>
          </a:prstGeom>
          <a:noFill/>
        </p:spPr>
        <p:txBody>
          <a:bodyPr wrap="square" rtlCol="0">
            <a:spAutoFit/>
          </a:bodyPr>
          <a:lstStyle/>
          <a:p>
            <a:r>
              <a:rPr lang="en-GB" sz="1700" dirty="0">
                <a:solidFill>
                  <a:schemeClr val="tx1">
                    <a:lumMod val="50000"/>
                    <a:lumOff val="50000"/>
                  </a:schemeClr>
                </a:solidFill>
                <a:latin typeface="Arial" panose="020B0604020202020204" pitchFamily="34" charset="0"/>
                <a:cs typeface="Arial" panose="020B0604020202020204" pitchFamily="34" charset="0"/>
              </a:rPr>
              <a:t>We want all pregnant women to have the opportunity for a discussion </a:t>
            </a:r>
          </a:p>
          <a:p>
            <a:r>
              <a:rPr lang="en-GB" sz="1700" dirty="0">
                <a:solidFill>
                  <a:schemeClr val="tx1">
                    <a:lumMod val="50000"/>
                    <a:lumOff val="50000"/>
                  </a:schemeClr>
                </a:solidFill>
                <a:latin typeface="Arial" panose="020B0604020202020204" pitchFamily="34" charset="0"/>
                <a:cs typeface="Arial" panose="020B0604020202020204" pitchFamily="34" charset="0"/>
              </a:rPr>
              <a:t>about feeding their baby and how to recognise and respond to their baby’s </a:t>
            </a:r>
          </a:p>
          <a:p>
            <a:r>
              <a:rPr lang="en-GB" sz="1700" dirty="0">
                <a:solidFill>
                  <a:schemeClr val="tx1">
                    <a:lumMod val="50000"/>
                    <a:lumOff val="50000"/>
                  </a:schemeClr>
                </a:solidFill>
                <a:latin typeface="Arial" panose="020B0604020202020204" pitchFamily="34" charset="0"/>
                <a:cs typeface="Arial" panose="020B0604020202020204" pitchFamily="34" charset="0"/>
              </a:rPr>
              <a:t>needs. We also want to encourage them to develop a positive relationship </a:t>
            </a:r>
          </a:p>
          <a:p>
            <a:r>
              <a:rPr lang="en-GB" sz="1700" dirty="0">
                <a:solidFill>
                  <a:schemeClr val="tx1">
                    <a:lumMod val="50000"/>
                    <a:lumOff val="50000"/>
                  </a:schemeClr>
                </a:solidFill>
                <a:latin typeface="Arial" panose="020B0604020202020204" pitchFamily="34" charset="0"/>
                <a:cs typeface="Arial" panose="020B0604020202020204" pitchFamily="34" charset="0"/>
              </a:rPr>
              <a:t>with their growing baby from the beginning which includes whilst pregnant. This discussion takes place as part of routine antenatal care and ensure all pregnant women are aware of the recommendations to continue taking Vitamin D during pregnancy and after baby is born.</a:t>
            </a:r>
          </a:p>
          <a:p>
            <a:endParaRPr lang="en-GB" sz="1700" b="1" dirty="0">
              <a:solidFill>
                <a:schemeClr val="tx1">
                  <a:lumMod val="50000"/>
                  <a:lumOff val="50000"/>
                </a:schemeClr>
              </a:solidFill>
              <a:latin typeface="Arial" panose="020B0604020202020204" pitchFamily="34" charset="0"/>
              <a:cs typeface="Arial" panose="020B0604020202020204" pitchFamily="34" charset="0"/>
            </a:endParaRPr>
          </a:p>
          <a:p>
            <a:r>
              <a:rPr lang="en-GB" sz="1700" b="1" dirty="0">
                <a:solidFill>
                  <a:schemeClr val="tx1">
                    <a:lumMod val="50000"/>
                    <a:lumOff val="50000"/>
                  </a:schemeClr>
                </a:solidFill>
                <a:latin typeface="Arial" panose="020B0604020202020204" pitchFamily="34" charset="0"/>
                <a:cs typeface="Arial" panose="020B0604020202020204" pitchFamily="34" charset="0"/>
              </a:rPr>
              <a:t>Encouraging parents to connect with their baby </a:t>
            </a:r>
            <a:r>
              <a:rPr lang="en-GB" sz="1700" dirty="0">
                <a:solidFill>
                  <a:schemeClr val="tx1">
                    <a:lumMod val="50000"/>
                    <a:lumOff val="50000"/>
                  </a:schemeClr>
                </a:solidFill>
                <a:latin typeface="Arial" panose="020B0604020202020204" pitchFamily="34" charset="0"/>
                <a:cs typeface="Arial" panose="020B0604020202020204" pitchFamily="34" charset="0"/>
              </a:rPr>
              <a:t>Many parents and carers live very busy lives, including working until almost the end of pregnancy and may have other care commitments. Encouraging mothers to take time out to develop a relationship with their unborn baby will have a positive impact on the health and well-being of them both. Suggest talking to baby and encouraging partners and siblings to do the same. Noticing the baby’s movements and responding to these can also be helpful to mothers, as can naming the baby and considering what they might look like. Discussing babies’ developmental stages can also be helpful, particularly how babies can hear and sense their mothers’ moods. </a:t>
            </a:r>
          </a:p>
        </p:txBody>
      </p:sp>
    </p:spTree>
    <p:extLst>
      <p:ext uri="{BB962C8B-B14F-4D97-AF65-F5344CB8AC3E}">
        <p14:creationId xmlns:p14="http://schemas.microsoft.com/office/powerpoint/2010/main" val="2548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457358" y="817186"/>
            <a:ext cx="6448097"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Conversations </a:t>
            </a:r>
            <a:r>
              <a:rPr lang="en-GB" sz="2800" dirty="0">
                <a:solidFill>
                  <a:srgbClr val="0070C0"/>
                </a:solidFill>
                <a:latin typeface="Arial" panose="020B0604020202020204" pitchFamily="34" charset="0"/>
                <a:cs typeface="Arial" panose="020B0604020202020204" pitchFamily="34" charset="0"/>
              </a:rPr>
              <a:t>continued</a:t>
            </a:r>
          </a:p>
        </p:txBody>
      </p:sp>
      <p:sp>
        <p:nvSpPr>
          <p:cNvPr id="8" name="TextBox 7"/>
          <p:cNvSpPr txBox="1"/>
          <p:nvPr/>
        </p:nvSpPr>
        <p:spPr>
          <a:xfrm>
            <a:off x="457358" y="1340406"/>
            <a:ext cx="8125905" cy="5632311"/>
          </a:xfrm>
          <a:prstGeom prst="rect">
            <a:avLst/>
          </a:prstGeom>
          <a:noFill/>
        </p:spPr>
        <p:txBody>
          <a:bodyPr wrap="square" rtlCol="0">
            <a:spAutoFit/>
          </a:bodyPr>
          <a:lstStyle/>
          <a:p>
            <a:r>
              <a:rPr lang="en-GB" b="1" dirty="0">
                <a:solidFill>
                  <a:schemeClr val="tx1">
                    <a:lumMod val="50000"/>
                    <a:lumOff val="50000"/>
                  </a:schemeClr>
                </a:solidFill>
                <a:latin typeface="Arial" panose="020B0604020202020204" pitchFamily="34" charset="0"/>
                <a:cs typeface="Arial" panose="020B0604020202020204" pitchFamily="34" charset="0"/>
              </a:rPr>
              <a:t>Sharing the value of skin contact </a:t>
            </a:r>
            <a:r>
              <a:rPr lang="en-GB" dirty="0">
                <a:solidFill>
                  <a:schemeClr val="tx1">
                    <a:lumMod val="50000"/>
                    <a:lumOff val="50000"/>
                  </a:schemeClr>
                </a:solidFill>
                <a:latin typeface="Arial" panose="020B0604020202020204" pitchFamily="34" charset="0"/>
                <a:cs typeface="Arial" panose="020B0604020202020204" pitchFamily="34" charset="0"/>
              </a:rPr>
              <a:t>Discussing the value of skin contact and how this can happen straight after birth will help parents and carers prepare and value this special time. </a:t>
            </a:r>
          </a:p>
          <a:p>
            <a:endParaRPr lang="en-GB" dirty="0">
              <a:solidFill>
                <a:schemeClr val="tx1">
                  <a:lumMod val="50000"/>
                  <a:lumOff val="50000"/>
                </a:schemeClr>
              </a:solidFill>
              <a:latin typeface="Arial" panose="020B0604020202020204" pitchFamily="34" charset="0"/>
              <a:cs typeface="Arial" panose="020B0604020202020204" pitchFamily="34" charset="0"/>
            </a:endParaRPr>
          </a:p>
          <a:p>
            <a:r>
              <a:rPr lang="en-GB" b="1" dirty="0">
                <a:solidFill>
                  <a:schemeClr val="tx1">
                    <a:lumMod val="50000"/>
                    <a:lumOff val="50000"/>
                  </a:schemeClr>
                </a:solidFill>
                <a:latin typeface="Arial" panose="020B0604020202020204" pitchFamily="34" charset="0"/>
                <a:cs typeface="Arial" panose="020B0604020202020204" pitchFamily="34" charset="0"/>
              </a:rPr>
              <a:t>Responding to baby’s needs </a:t>
            </a:r>
            <a:r>
              <a:rPr lang="en-GB" dirty="0">
                <a:solidFill>
                  <a:schemeClr val="tx1">
                    <a:lumMod val="50000"/>
                    <a:lumOff val="50000"/>
                  </a:schemeClr>
                </a:solidFill>
                <a:latin typeface="Arial" panose="020B0604020202020204" pitchFamily="34" charset="0"/>
                <a:cs typeface="Arial" panose="020B0604020202020204" pitchFamily="34" charset="0"/>
              </a:rPr>
              <a:t>The way a baby is responded to has a long-term impact on their physical development including the baby’s brain, emotional health and overall well-being. When babies are brought up in loving, nurturing environments they are supported to become confident and secure. When encouraging parents and carers to think about their baby’s need for closeness, comfort and love, it is vital to reassure that responding to baby will not make babies spoilt or clingy, and has positive effects that last a lifetime</a:t>
            </a:r>
          </a:p>
          <a:p>
            <a:endParaRPr lang="en-GB" dirty="0">
              <a:solidFill>
                <a:schemeClr val="tx1">
                  <a:lumMod val="50000"/>
                  <a:lumOff val="50000"/>
                </a:schemeClr>
              </a:solidFill>
              <a:latin typeface="Arial" panose="020B0604020202020204" pitchFamily="34" charset="0"/>
              <a:cs typeface="Arial" panose="020B0604020202020204" pitchFamily="34" charset="0"/>
            </a:endParaRPr>
          </a:p>
          <a:p>
            <a:r>
              <a:rPr lang="en-GB" b="1" dirty="0">
                <a:solidFill>
                  <a:schemeClr val="tx1">
                    <a:lumMod val="50000"/>
                    <a:lumOff val="50000"/>
                  </a:schemeClr>
                </a:solidFill>
                <a:latin typeface="Arial" panose="020B0604020202020204" pitchFamily="34" charset="0"/>
                <a:cs typeface="Arial" panose="020B0604020202020204" pitchFamily="34" charset="0"/>
              </a:rPr>
              <a:t>Feeding </a:t>
            </a:r>
            <a:r>
              <a:rPr lang="en-GB" dirty="0">
                <a:solidFill>
                  <a:schemeClr val="tx1">
                    <a:lumMod val="50000"/>
                    <a:lumOff val="50000"/>
                  </a:schemeClr>
                </a:solidFill>
                <a:latin typeface="Arial" panose="020B0604020202020204" pitchFamily="34" charset="0"/>
                <a:cs typeface="Arial" panose="020B0604020202020204" pitchFamily="34" charset="0"/>
              </a:rPr>
              <a:t>Deciding how to feed a new baby is a major decision that can be influenced by many different events, experiences and people in parents and carers’ lives. It is important that parents and carers have the opportunity to discuss the various options available to them so that the decisions they make are based on the best available evidence based information, and reassurance they do not have to make a decision until baby is born.</a:t>
            </a: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42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450101" y="926043"/>
            <a:ext cx="8336547"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Breastfeeding </a:t>
            </a:r>
            <a:r>
              <a:rPr lang="en-GB" sz="2800" dirty="0">
                <a:solidFill>
                  <a:srgbClr val="0070C0"/>
                </a:solidFill>
                <a:latin typeface="Arial" panose="020B0604020202020204" pitchFamily="34" charset="0"/>
                <a:cs typeface="Arial" panose="020B0604020202020204" pitchFamily="34" charset="0"/>
              </a:rPr>
              <a:t>Sharing information in pregnancy</a:t>
            </a:r>
          </a:p>
        </p:txBody>
      </p:sp>
      <p:sp>
        <p:nvSpPr>
          <p:cNvPr id="8" name="TextBox 7"/>
          <p:cNvSpPr txBox="1"/>
          <p:nvPr/>
        </p:nvSpPr>
        <p:spPr>
          <a:xfrm>
            <a:off x="450101" y="1659757"/>
            <a:ext cx="8125905" cy="5078313"/>
          </a:xfrm>
          <a:prstGeom prst="rect">
            <a:avLst/>
          </a:prstGeom>
          <a:noFill/>
        </p:spPr>
        <p:txBody>
          <a:bodyPr wrap="square" rtlCol="0">
            <a:spAutoFit/>
          </a:bodyPr>
          <a:lstStyle/>
          <a:p>
            <a:r>
              <a:rPr lang="en-GB" b="1" dirty="0">
                <a:solidFill>
                  <a:schemeClr val="tx1">
                    <a:lumMod val="50000"/>
                    <a:lumOff val="50000"/>
                  </a:schemeClr>
                </a:solidFill>
                <a:latin typeface="Arial" panose="020B0604020202020204" pitchFamily="34" charset="0"/>
                <a:cs typeface="Arial" panose="020B0604020202020204" pitchFamily="34" charset="0"/>
              </a:rPr>
              <a:t>Check what parents and carers already know </a:t>
            </a:r>
            <a:r>
              <a:rPr lang="en-GB" dirty="0">
                <a:solidFill>
                  <a:schemeClr val="tx1">
                    <a:lumMod val="50000"/>
                    <a:lumOff val="50000"/>
                  </a:schemeClr>
                </a:solidFill>
                <a:latin typeface="Arial" panose="020B0604020202020204" pitchFamily="34" charset="0"/>
                <a:cs typeface="Arial" panose="020B0604020202020204" pitchFamily="34" charset="0"/>
              </a:rPr>
              <a:t>Example questions: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Has anyone you know ever breastfed? </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If yes: what were your own thoughts about this as a way to feed babies?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If no: what do you know or feel about breastfeeding?</a:t>
            </a:r>
          </a:p>
          <a:p>
            <a:r>
              <a:rPr lang="en-GB" b="1" dirty="0">
                <a:solidFill>
                  <a:schemeClr val="tx1">
                    <a:lumMod val="50000"/>
                    <a:lumOff val="50000"/>
                  </a:schemeClr>
                </a:solidFill>
                <a:latin typeface="Arial" panose="020B0604020202020204" pitchFamily="34" charset="0"/>
                <a:cs typeface="Arial" panose="020B0604020202020204" pitchFamily="34" charset="0"/>
              </a:rPr>
              <a:t>Allow time talk with some prompting from you. </a:t>
            </a:r>
            <a:r>
              <a:rPr lang="en-GB" dirty="0">
                <a:solidFill>
                  <a:schemeClr val="tx1">
                    <a:lumMod val="50000"/>
                    <a:lumOff val="50000"/>
                  </a:schemeClr>
                </a:solidFill>
                <a:latin typeface="Arial" panose="020B0604020202020204" pitchFamily="34" charset="0"/>
                <a:cs typeface="Arial" panose="020B0604020202020204" pitchFamily="34" charset="0"/>
              </a:rPr>
              <a:t>Avoid expressing an opinion or being contradictory. Reflect back what she is being said to show you are listening.</a:t>
            </a:r>
          </a:p>
          <a:p>
            <a:endParaRPr lang="en-GB" b="1" dirty="0">
              <a:solidFill>
                <a:schemeClr val="tx1">
                  <a:lumMod val="50000"/>
                  <a:lumOff val="50000"/>
                </a:schemeClr>
              </a:solidFill>
              <a:latin typeface="Arial" panose="020B0604020202020204" pitchFamily="34" charset="0"/>
              <a:cs typeface="Arial" panose="020B0604020202020204" pitchFamily="34" charset="0"/>
            </a:endParaRPr>
          </a:p>
          <a:p>
            <a:r>
              <a:rPr lang="en-GB" b="1" dirty="0">
                <a:solidFill>
                  <a:schemeClr val="tx1">
                    <a:lumMod val="50000"/>
                    <a:lumOff val="50000"/>
                  </a:schemeClr>
                </a:solidFill>
                <a:latin typeface="Arial" panose="020B0604020202020204" pitchFamily="34" charset="0"/>
                <a:cs typeface="Arial" panose="020B0604020202020204" pitchFamily="34" charset="0"/>
              </a:rPr>
              <a:t>Ask permission to share additional information </a:t>
            </a:r>
            <a:r>
              <a:rPr lang="en-GB" dirty="0">
                <a:solidFill>
                  <a:schemeClr val="tx1">
                    <a:lumMod val="50000"/>
                    <a:lumOff val="50000"/>
                  </a:schemeClr>
                </a:solidFill>
                <a:latin typeface="Arial" panose="020B0604020202020204" pitchFamily="34" charset="0"/>
                <a:cs typeface="Arial" panose="020B0604020202020204" pitchFamily="34" charset="0"/>
              </a:rPr>
              <a:t>Example questions: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Would it be alright if I told you a little bit about how  breastfeeding can benefit you and your baby?</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Is it okay if I tell you a bit about what will happen after your baby is born?</a:t>
            </a:r>
          </a:p>
          <a:p>
            <a:pPr marL="285750" indent="-285750">
              <a:buFont typeface="Arial" panose="020B0604020202020204" pitchFamily="34" charset="0"/>
              <a:buChar char="•"/>
            </a:pPr>
            <a:r>
              <a:rPr lang="en-GB" b="1" dirty="0">
                <a:solidFill>
                  <a:schemeClr val="tx1">
                    <a:lumMod val="50000"/>
                    <a:lumOff val="50000"/>
                  </a:schemeClr>
                </a:solidFill>
                <a:latin typeface="Arial" panose="020B0604020202020204" pitchFamily="34" charset="0"/>
                <a:cs typeface="Arial" panose="020B0604020202020204" pitchFamily="34" charset="0"/>
              </a:rPr>
              <a:t>Do not ask feeding intention as it is important parents and carers know they does no have to decide until baby is born.</a:t>
            </a:r>
          </a:p>
          <a:p>
            <a:r>
              <a:rPr lang="en-GB" dirty="0">
                <a:solidFill>
                  <a:schemeClr val="tx1">
                    <a:lumMod val="50000"/>
                    <a:lumOff val="50000"/>
                  </a:schemeClr>
                </a:solidFill>
                <a:latin typeface="Arial" panose="020B0604020202020204" pitchFamily="34" charset="0"/>
                <a:cs typeface="Arial" panose="020B0604020202020204" pitchFamily="34" charset="0"/>
              </a:rPr>
              <a:t>Keep information succinct and don’t overload. Use electronic leaflets links such as Start4life, props to re-enforce key messages, and provide links to additional information such as the Baby Friendly website.</a:t>
            </a: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3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450101" y="1500548"/>
            <a:ext cx="6448097"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Breastfeeding </a:t>
            </a:r>
            <a:r>
              <a:rPr lang="en-GB" sz="2800" dirty="0">
                <a:solidFill>
                  <a:srgbClr val="0070C0"/>
                </a:solidFill>
                <a:latin typeface="Arial" panose="020B0604020202020204" pitchFamily="34" charset="0"/>
                <a:cs typeface="Arial" panose="020B0604020202020204" pitchFamily="34" charset="0"/>
              </a:rPr>
              <a:t>Reducing the risk</a:t>
            </a:r>
          </a:p>
        </p:txBody>
      </p:sp>
      <p:sp>
        <p:nvSpPr>
          <p:cNvPr id="8" name="TextBox 7"/>
          <p:cNvSpPr txBox="1"/>
          <p:nvPr/>
        </p:nvSpPr>
        <p:spPr>
          <a:xfrm>
            <a:off x="450101" y="2247046"/>
            <a:ext cx="7939754" cy="4524315"/>
          </a:xfrm>
          <a:prstGeom prst="rect">
            <a:avLst/>
          </a:prstGeom>
          <a:noFill/>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According to UNICEF UK, breastfeeding reduces the risk of:</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Chest infections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Gastroenteritis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Ear infections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Urinary Infections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Diabetes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Allergies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SIDS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Childhood cancers</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Heart disease.</a:t>
            </a: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r>
              <a:rPr lang="en-GB" dirty="0">
                <a:solidFill>
                  <a:schemeClr val="tx1">
                    <a:lumMod val="50000"/>
                    <a:lumOff val="50000"/>
                  </a:schemeClr>
                </a:solidFill>
                <a:latin typeface="Arial" panose="020B0604020202020204" pitchFamily="34" charset="0"/>
                <a:cs typeface="Arial" panose="020B0604020202020204" pitchFamily="34" charset="0"/>
              </a:rPr>
              <a:t>It also offers ‘instant’ protection from infection, where pathogens are ingested or inhaled, antibodies are produced by the mother and these are incorporated into breastmilk!</a:t>
            </a: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14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450101" y="1500548"/>
            <a:ext cx="8336547"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Closeness and comfort </a:t>
            </a:r>
            <a:r>
              <a:rPr lang="en-GB" sz="2800" dirty="0">
                <a:solidFill>
                  <a:srgbClr val="0070C0"/>
                </a:solidFill>
                <a:latin typeface="Arial" panose="020B0604020202020204" pitchFamily="34" charset="0"/>
                <a:cs typeface="Arial" panose="020B0604020202020204" pitchFamily="34" charset="0"/>
              </a:rPr>
              <a:t>Helps brain development</a:t>
            </a:r>
          </a:p>
        </p:txBody>
      </p:sp>
      <p:sp>
        <p:nvSpPr>
          <p:cNvPr id="8" name="TextBox 7"/>
          <p:cNvSpPr txBox="1"/>
          <p:nvPr/>
        </p:nvSpPr>
        <p:spPr>
          <a:xfrm>
            <a:off x="450101" y="2520578"/>
            <a:ext cx="7939754" cy="3139321"/>
          </a:xfrm>
          <a:prstGeom prst="rect">
            <a:avLst/>
          </a:prstGeom>
          <a:noFill/>
        </p:spPr>
        <p:txBody>
          <a:bodyPr wrap="square" rtlCol="0">
            <a:spAutoFit/>
          </a:bodyPr>
          <a:lstStyle/>
          <a:p>
            <a:r>
              <a:rPr lang="en-GB" b="1" dirty="0">
                <a:solidFill>
                  <a:schemeClr val="tx1">
                    <a:lumMod val="50000"/>
                    <a:lumOff val="50000"/>
                  </a:schemeClr>
                </a:solidFill>
                <a:latin typeface="Arial" panose="020B0604020202020204" pitchFamily="34" charset="0"/>
                <a:cs typeface="Arial" panose="020B0604020202020204" pitchFamily="34" charset="0"/>
              </a:rPr>
              <a:t>Whether baby is breast-fed or formula-fed, closeness and comfort helps the baby to feel secure and this is good for brain development.</a:t>
            </a:r>
          </a:p>
          <a:p>
            <a:endParaRPr lang="en-GB" b="1" dirty="0">
              <a:solidFill>
                <a:schemeClr val="tx1">
                  <a:lumMod val="50000"/>
                  <a:lumOff val="50000"/>
                </a:schemeClr>
              </a:solidFill>
              <a:latin typeface="Arial" panose="020B0604020202020204" pitchFamily="34" charset="0"/>
              <a:cs typeface="Arial" panose="020B0604020202020204" pitchFamily="34" charset="0"/>
            </a:endParaRPr>
          </a:p>
          <a:p>
            <a:r>
              <a:rPr lang="en-GB" b="1" dirty="0">
                <a:solidFill>
                  <a:schemeClr val="tx1">
                    <a:lumMod val="50000"/>
                    <a:lumOff val="50000"/>
                  </a:schemeClr>
                </a:solidFill>
                <a:latin typeface="Arial" panose="020B0604020202020204" pitchFamily="34" charset="0"/>
                <a:cs typeface="Arial" panose="020B0604020202020204" pitchFamily="34" charset="0"/>
              </a:rPr>
              <a:t>Closeness </a:t>
            </a:r>
            <a:r>
              <a:rPr lang="en-GB" dirty="0">
                <a:solidFill>
                  <a:schemeClr val="tx1">
                    <a:lumMod val="50000"/>
                    <a:lumOff val="50000"/>
                  </a:schemeClr>
                </a:solidFill>
                <a:latin typeface="Arial" panose="020B0604020202020204" pitchFamily="34" charset="0"/>
                <a:cs typeface="Arial" panose="020B0604020202020204" pitchFamily="34" charset="0"/>
              </a:rPr>
              <a:t>Skin contact, responding to feeding cues, keeping baby in the same room at night. For formula-fed babies, ensure baby is held close during feeding and limit the number of people who feed the baby.</a:t>
            </a:r>
          </a:p>
          <a:p>
            <a:endParaRPr lang="en-GB" b="1" dirty="0">
              <a:solidFill>
                <a:schemeClr val="tx1">
                  <a:lumMod val="50000"/>
                  <a:lumOff val="50000"/>
                </a:schemeClr>
              </a:solidFill>
              <a:latin typeface="Arial" panose="020B0604020202020204" pitchFamily="34" charset="0"/>
              <a:cs typeface="Arial" panose="020B0604020202020204" pitchFamily="34" charset="0"/>
            </a:endParaRPr>
          </a:p>
          <a:p>
            <a:r>
              <a:rPr lang="en-GB" b="1" dirty="0">
                <a:solidFill>
                  <a:schemeClr val="tx1">
                    <a:lumMod val="50000"/>
                    <a:lumOff val="50000"/>
                  </a:schemeClr>
                </a:solidFill>
                <a:latin typeface="Arial" panose="020B0604020202020204" pitchFamily="34" charset="0"/>
                <a:cs typeface="Arial" panose="020B0604020202020204" pitchFamily="34" charset="0"/>
              </a:rPr>
              <a:t>Responsiveness </a:t>
            </a:r>
            <a:r>
              <a:rPr lang="en-GB" dirty="0">
                <a:solidFill>
                  <a:schemeClr val="tx1">
                    <a:lumMod val="50000"/>
                    <a:lumOff val="50000"/>
                  </a:schemeClr>
                </a:solidFill>
                <a:latin typeface="Arial" panose="020B0604020202020204" pitchFamily="34" charset="0"/>
                <a:cs typeface="Arial" panose="020B0604020202020204" pitchFamily="34" charset="0"/>
              </a:rPr>
              <a:t>Do not leave the baby to cry, talk to baby, use eye contact, cuddle and comfort baby, hold baby close.</a:t>
            </a:r>
            <a:endParaRPr lang="en-GB" b="1" dirty="0">
              <a:solidFill>
                <a:schemeClr val="tx1">
                  <a:lumMod val="50000"/>
                  <a:lumOff val="50000"/>
                </a:schemeClr>
              </a:solidFill>
              <a:latin typeface="Arial" panose="020B0604020202020204" pitchFamily="34" charset="0"/>
              <a:cs typeface="Arial" panose="020B0604020202020204" pitchFamily="34" charset="0"/>
            </a:endParaRPr>
          </a:p>
          <a:p>
            <a:endParaRPr lang="en-GB" b="1" dirty="0">
              <a:solidFill>
                <a:schemeClr val="tx1">
                  <a:lumMod val="50000"/>
                  <a:lumOff val="50000"/>
                </a:schemeClr>
              </a:solidFill>
              <a:latin typeface="Arial" panose="020B0604020202020204" pitchFamily="34" charset="0"/>
              <a:cs typeface="Arial" panose="020B0604020202020204" pitchFamily="34" charset="0"/>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03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450101" y="1500548"/>
            <a:ext cx="8336547"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Breastfeeding </a:t>
            </a:r>
            <a:r>
              <a:rPr lang="en-GB" sz="2800" dirty="0">
                <a:solidFill>
                  <a:srgbClr val="0070C0"/>
                </a:solidFill>
                <a:latin typeface="Arial" panose="020B0604020202020204" pitchFamily="34" charset="0"/>
                <a:cs typeface="Arial" panose="020B0604020202020204" pitchFamily="34" charset="0"/>
              </a:rPr>
              <a:t>Positioning and attachment</a:t>
            </a:r>
          </a:p>
        </p:txBody>
      </p:sp>
      <p:pic>
        <p:nvPicPr>
          <p:cNvPr id="2" name="Picture 1">
            <a:hlinkClick r:id="rId5"/>
            <a:extLst>
              <a:ext uri="{FF2B5EF4-FFF2-40B4-BE49-F238E27FC236}">
                <a16:creationId xmlns:a16="http://schemas.microsoft.com/office/drawing/2014/main" id="{B5FB4C21-C8AB-4CCC-8E87-6B3843C97B97}"/>
              </a:ext>
            </a:extLst>
          </p:cNvPr>
          <p:cNvPicPr>
            <a:picLocks noChangeAspect="1"/>
          </p:cNvPicPr>
          <p:nvPr/>
        </p:nvPicPr>
        <p:blipFill>
          <a:blip r:embed="rId6"/>
          <a:stretch>
            <a:fillRect/>
          </a:stretch>
        </p:blipFill>
        <p:spPr>
          <a:xfrm>
            <a:off x="552745" y="3895527"/>
            <a:ext cx="3867233" cy="2435224"/>
          </a:xfrm>
          <a:prstGeom prst="rect">
            <a:avLst/>
          </a:prstGeom>
        </p:spPr>
      </p:pic>
      <p:sp>
        <p:nvSpPr>
          <p:cNvPr id="9" name="TextBox 8">
            <a:extLst>
              <a:ext uri="{FF2B5EF4-FFF2-40B4-BE49-F238E27FC236}">
                <a16:creationId xmlns:a16="http://schemas.microsoft.com/office/drawing/2014/main" id="{722266DC-68C6-4A39-8F7D-01A2A030247A}"/>
              </a:ext>
            </a:extLst>
          </p:cNvPr>
          <p:cNvSpPr txBox="1"/>
          <p:nvPr/>
        </p:nvSpPr>
        <p:spPr>
          <a:xfrm>
            <a:off x="450101" y="2136338"/>
            <a:ext cx="7939754" cy="2308324"/>
          </a:xfrm>
          <a:prstGeom prst="rect">
            <a:avLst/>
          </a:prstGeom>
          <a:noFill/>
        </p:spPr>
        <p:txBody>
          <a:bodyPr wrap="square" rtlCol="0">
            <a:spAutoFit/>
          </a:bodyPr>
          <a:lstStyle/>
          <a:p>
            <a:r>
              <a:rPr lang="en-GB" dirty="0">
                <a:solidFill>
                  <a:schemeClr val="bg1">
                    <a:lumMod val="50000"/>
                  </a:schemeClr>
                </a:solidFill>
                <a:latin typeface="Arial" panose="020B0604020202020204" pitchFamily="34" charset="0"/>
                <a:cs typeface="Arial" panose="020B0604020202020204" pitchFamily="34" charset="0"/>
              </a:rPr>
              <a:t>Key to achieving the </a:t>
            </a:r>
            <a:r>
              <a:rPr lang="en-GB" b="1" u="sng" dirty="0">
                <a:solidFill>
                  <a:schemeClr val="bg1">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Baby Friendly standards</a:t>
            </a:r>
            <a:r>
              <a:rPr lang="en-GB" u="sng" dirty="0">
                <a:solidFill>
                  <a:schemeClr val="bg1">
                    <a:lumMod val="50000"/>
                  </a:schemeClr>
                </a:solidFill>
                <a:latin typeface="Arial" panose="020B0604020202020204" pitchFamily="34" charset="0"/>
                <a:cs typeface="Arial" panose="020B0604020202020204" pitchFamily="34" charset="0"/>
              </a:rPr>
              <a:t> </a:t>
            </a:r>
            <a:r>
              <a:rPr lang="en-GB" dirty="0">
                <a:solidFill>
                  <a:schemeClr val="bg1">
                    <a:lumMod val="50000"/>
                  </a:schemeClr>
                </a:solidFill>
                <a:latin typeface="Arial" panose="020B0604020202020204" pitchFamily="34" charset="0"/>
                <a:cs typeface="Arial" panose="020B0604020202020204" pitchFamily="34" charset="0"/>
              </a:rPr>
              <a:t>is a workforce able to support those that choose to breastfeed to feed effectively. This video provides some guidance on this. Babies should be fed on response to cues.</a:t>
            </a:r>
          </a:p>
          <a:p>
            <a:r>
              <a:rPr lang="en-GB" dirty="0">
                <a:solidFill>
                  <a:schemeClr val="bg1">
                    <a:lumMod val="50000"/>
                  </a:schemeClr>
                </a:solidFill>
                <a:latin typeface="Arial" panose="020B0604020202020204" pitchFamily="34" charset="0"/>
                <a:cs typeface="Arial" panose="020B0604020202020204" pitchFamily="34" charset="0"/>
              </a:rPr>
              <a:t>You can see more of the ‘From Bump to Breastfeeding’ DVD on the </a:t>
            </a:r>
            <a:r>
              <a:rPr lang="en-GB" b="1" dirty="0">
                <a:solidFill>
                  <a:schemeClr val="bg1">
                    <a:lumMod val="50000"/>
                  </a:schemeClr>
                </a:solidFill>
                <a:latin typeface="Arial" panose="020B0604020202020204" pitchFamily="34" charset="0"/>
                <a:cs typeface="Arial" panose="020B0604020202020204" pitchFamily="34" charset="0"/>
                <a:hlinkClick r:id="rId8" tooltip="Best Beginnings">
                  <a:extLst>
                    <a:ext uri="{A12FA001-AC4F-418D-AE19-62706E023703}">
                      <ahyp:hlinkClr xmlns:ahyp="http://schemas.microsoft.com/office/drawing/2018/hyperlinkcolor" val="tx"/>
                    </a:ext>
                  </a:extLst>
                </a:hlinkClick>
              </a:rPr>
              <a:t>Best Beginnings website</a:t>
            </a:r>
            <a:r>
              <a:rPr lang="en-GB" sz="1400" dirty="0">
                <a:latin typeface="Arial" panose="020B0604020202020204" pitchFamily="34" charset="0"/>
                <a:cs typeface="Arial" panose="020B0604020202020204" pitchFamily="34" charset="0"/>
              </a:rPr>
              <a:t>.</a:t>
            </a:r>
            <a:endParaRPr lang="en-GB" b="1" dirty="0">
              <a:solidFill>
                <a:schemeClr val="tx1">
                  <a:lumMod val="50000"/>
                  <a:lumOff val="50000"/>
                </a:schemeClr>
              </a:solidFill>
              <a:latin typeface="Arial" panose="020B0604020202020204" pitchFamily="34" charset="0"/>
              <a:cs typeface="Arial" panose="020B0604020202020204" pitchFamily="34" charset="0"/>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50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450101" y="1319792"/>
            <a:ext cx="8336547"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Breastfeeding </a:t>
            </a:r>
            <a:r>
              <a:rPr lang="en-GB" sz="2800" dirty="0">
                <a:solidFill>
                  <a:srgbClr val="0070C0"/>
                </a:solidFill>
                <a:latin typeface="Arial" panose="020B0604020202020204" pitchFamily="34" charset="0"/>
                <a:cs typeface="Arial" panose="020B0604020202020204" pitchFamily="34" charset="0"/>
              </a:rPr>
              <a:t>Positioning and attachment</a:t>
            </a:r>
          </a:p>
        </p:txBody>
      </p:sp>
      <p:sp>
        <p:nvSpPr>
          <p:cNvPr id="9" name="TextBox 8">
            <a:extLst>
              <a:ext uri="{FF2B5EF4-FFF2-40B4-BE49-F238E27FC236}">
                <a16:creationId xmlns:a16="http://schemas.microsoft.com/office/drawing/2014/main" id="{722266DC-68C6-4A39-8F7D-01A2A030247A}"/>
              </a:ext>
            </a:extLst>
          </p:cNvPr>
          <p:cNvSpPr txBox="1"/>
          <p:nvPr/>
        </p:nvSpPr>
        <p:spPr>
          <a:xfrm>
            <a:off x="450101" y="2136338"/>
            <a:ext cx="7939754" cy="5355312"/>
          </a:xfrm>
          <a:prstGeom prst="rect">
            <a:avLst/>
          </a:prstGeom>
          <a:noFill/>
        </p:spPr>
        <p:txBody>
          <a:bodyPr wrap="square" rtlCol="0">
            <a:spAutoFit/>
          </a:bodyPr>
          <a:lstStyle/>
          <a:p>
            <a:r>
              <a:rPr lang="en-GB" dirty="0">
                <a:solidFill>
                  <a:schemeClr val="bg1">
                    <a:lumMod val="50000"/>
                  </a:schemeClr>
                </a:solidFill>
                <a:latin typeface="Arial" panose="020B0604020202020204" pitchFamily="34" charset="0"/>
                <a:cs typeface="Arial" panose="020B0604020202020204" pitchFamily="34" charset="0"/>
              </a:rPr>
              <a:t>Positioning should be:</a:t>
            </a:r>
          </a:p>
          <a:p>
            <a:r>
              <a:rPr lang="en-GB" b="1" dirty="0">
                <a:solidFill>
                  <a:schemeClr val="bg1">
                    <a:lumMod val="50000"/>
                  </a:schemeClr>
                </a:solidFill>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C</a:t>
            </a:r>
            <a:r>
              <a:rPr lang="en-GB" dirty="0">
                <a:solidFill>
                  <a:schemeClr val="bg1">
                    <a:lumMod val="50000"/>
                  </a:schemeClr>
                </a:solidFill>
                <a:latin typeface="Arial" panose="020B0604020202020204" pitchFamily="34" charset="0"/>
                <a:cs typeface="Arial" panose="020B0604020202020204" pitchFamily="34" charset="0"/>
              </a:rPr>
              <a:t>lose</a:t>
            </a:r>
          </a:p>
          <a:p>
            <a:r>
              <a:rPr lang="en-GB" dirty="0">
                <a:solidFill>
                  <a:schemeClr val="bg1">
                    <a:lumMod val="50000"/>
                  </a:schemeClr>
                </a:solidFill>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H</a:t>
            </a:r>
            <a:r>
              <a:rPr lang="en-GB" dirty="0">
                <a:solidFill>
                  <a:schemeClr val="bg1">
                    <a:lumMod val="50000"/>
                  </a:schemeClr>
                </a:solidFill>
                <a:latin typeface="Arial" panose="020B0604020202020204" pitchFamily="34" charset="0"/>
                <a:cs typeface="Arial" panose="020B0604020202020204" pitchFamily="34" charset="0"/>
              </a:rPr>
              <a:t>ead free</a:t>
            </a:r>
          </a:p>
          <a:p>
            <a:r>
              <a:rPr lang="en-GB" dirty="0">
                <a:solidFill>
                  <a:schemeClr val="bg1">
                    <a:lumMod val="50000"/>
                  </a:schemeClr>
                </a:solidFill>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I</a:t>
            </a:r>
            <a:r>
              <a:rPr lang="en-GB" dirty="0">
                <a:solidFill>
                  <a:schemeClr val="bg1">
                    <a:lumMod val="50000"/>
                  </a:schemeClr>
                </a:solidFill>
                <a:latin typeface="Arial" panose="020B0604020202020204" pitchFamily="34" charset="0"/>
                <a:cs typeface="Arial" panose="020B0604020202020204" pitchFamily="34" charset="0"/>
              </a:rPr>
              <a:t>n line</a:t>
            </a:r>
          </a:p>
          <a:p>
            <a:r>
              <a:rPr lang="en-GB" dirty="0">
                <a:solidFill>
                  <a:schemeClr val="bg1">
                    <a:lumMod val="50000"/>
                  </a:schemeClr>
                </a:solidFill>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N</a:t>
            </a:r>
            <a:r>
              <a:rPr lang="en-GB" dirty="0">
                <a:solidFill>
                  <a:schemeClr val="bg1">
                    <a:lumMod val="50000"/>
                  </a:schemeClr>
                </a:solidFill>
                <a:latin typeface="Arial" panose="020B0604020202020204" pitchFamily="34" charset="0"/>
                <a:cs typeface="Arial" panose="020B0604020202020204" pitchFamily="34" charset="0"/>
              </a:rPr>
              <a:t>ose to nipple </a:t>
            </a:r>
          </a:p>
          <a:p>
            <a:r>
              <a:rPr lang="en-GB" b="1" dirty="0">
                <a:solidFill>
                  <a:schemeClr val="bg1">
                    <a:lumMod val="50000"/>
                  </a:schemeClr>
                </a:solidFill>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S</a:t>
            </a:r>
            <a:r>
              <a:rPr lang="en-GB" dirty="0">
                <a:solidFill>
                  <a:schemeClr val="bg1">
                    <a:lumMod val="50000"/>
                  </a:schemeClr>
                </a:solidFill>
                <a:latin typeface="Arial" panose="020B0604020202020204" pitchFamily="34" charset="0"/>
                <a:cs typeface="Arial" panose="020B0604020202020204" pitchFamily="34" charset="0"/>
              </a:rPr>
              <a:t>ustainability </a:t>
            </a:r>
          </a:p>
          <a:p>
            <a:endParaRPr lang="en-GB" dirty="0">
              <a:latin typeface="Arial" panose="020B0604020202020204" pitchFamily="34" charset="0"/>
              <a:cs typeface="Arial" panose="020B0604020202020204" pitchFamily="34" charset="0"/>
            </a:endParaRPr>
          </a:p>
          <a:p>
            <a:r>
              <a:rPr lang="en-GB" sz="1600" dirty="0">
                <a:solidFill>
                  <a:schemeClr val="tx1">
                    <a:lumMod val="50000"/>
                    <a:lumOff val="50000"/>
                  </a:schemeClr>
                </a:solidFill>
                <a:latin typeface="Arial" panose="020B0604020202020204" pitchFamily="34" charset="0"/>
                <a:cs typeface="Arial" panose="020B0604020202020204" pitchFamily="34" charset="0"/>
              </a:rPr>
              <a:t>Attachment should follow the following guidance:</a:t>
            </a:r>
          </a:p>
          <a:p>
            <a:pPr marL="285750" indent="-285750">
              <a:buFont typeface="Arial" panose="020B0604020202020204" pitchFamily="34" charset="0"/>
              <a:buChar char="•"/>
            </a:pPr>
            <a:r>
              <a:rPr lang="en-GB" b="1" dirty="0">
                <a:solidFill>
                  <a:schemeClr val="tx1">
                    <a:lumMod val="50000"/>
                    <a:lumOff val="50000"/>
                  </a:schemeClr>
                </a:solidFill>
                <a:latin typeface="Arial" panose="020B0604020202020204" pitchFamily="34" charset="0"/>
                <a:cs typeface="Arial" panose="020B0604020202020204" pitchFamily="34" charset="0"/>
              </a:rPr>
              <a:t>Mouth wide open</a:t>
            </a:r>
            <a:r>
              <a:rPr lang="en-GB" dirty="0">
                <a:solidFill>
                  <a:schemeClr val="tx1">
                    <a:lumMod val="50000"/>
                    <a:lumOff val="50000"/>
                  </a:schemeClr>
                </a:solidFill>
                <a:latin typeface="Arial" panose="020B0604020202020204" pitchFamily="34" charset="0"/>
                <a:cs typeface="Arial" panose="020B0604020202020204" pitchFamily="34" charset="0"/>
              </a:rPr>
              <a:t>, lower lip curled outwards (although the chin indents breast so can’t always see lip)</a:t>
            </a:r>
          </a:p>
          <a:p>
            <a:pPr marL="285750" indent="-285750">
              <a:buFont typeface="Arial" panose="020B0604020202020204" pitchFamily="34" charset="0"/>
              <a:buChar char="•"/>
            </a:pPr>
            <a:r>
              <a:rPr lang="en-GB" b="1" dirty="0">
                <a:solidFill>
                  <a:schemeClr val="tx1">
                    <a:lumMod val="50000"/>
                    <a:lumOff val="50000"/>
                  </a:schemeClr>
                </a:solidFill>
                <a:latin typeface="Arial" panose="020B0604020202020204" pitchFamily="34" charset="0"/>
                <a:cs typeface="Arial" panose="020B0604020202020204" pitchFamily="34" charset="0"/>
              </a:rPr>
              <a:t>Cheeks should be full </a:t>
            </a:r>
            <a:r>
              <a:rPr lang="en-GB" dirty="0">
                <a:solidFill>
                  <a:schemeClr val="tx1">
                    <a:lumMod val="50000"/>
                    <a:lumOff val="50000"/>
                  </a:schemeClr>
                </a:solidFill>
                <a:latin typeface="Arial" panose="020B0604020202020204" pitchFamily="34" charset="0"/>
                <a:cs typeface="Arial" panose="020B0604020202020204" pitchFamily="34" charset="0"/>
              </a:rPr>
              <a:t>and rounded</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If seen, </a:t>
            </a:r>
            <a:r>
              <a:rPr lang="en-GB" b="1" dirty="0">
                <a:solidFill>
                  <a:schemeClr val="tx1">
                    <a:lumMod val="50000"/>
                    <a:lumOff val="50000"/>
                  </a:schemeClr>
                </a:solidFill>
                <a:latin typeface="Arial" panose="020B0604020202020204" pitchFamily="34" charset="0"/>
                <a:cs typeface="Arial" panose="020B0604020202020204" pitchFamily="34" charset="0"/>
              </a:rPr>
              <a:t>more areola visible</a:t>
            </a:r>
            <a:r>
              <a:rPr lang="en-GB" dirty="0">
                <a:solidFill>
                  <a:schemeClr val="tx1">
                    <a:lumMod val="50000"/>
                    <a:lumOff val="50000"/>
                  </a:schemeClr>
                </a:solidFill>
                <a:latin typeface="Arial" panose="020B0604020202020204" pitchFamily="34" charset="0"/>
                <a:cs typeface="Arial" panose="020B0604020202020204" pitchFamily="34" charset="0"/>
              </a:rPr>
              <a:t> above the top lip</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Rapid sucks should change to </a:t>
            </a:r>
            <a:r>
              <a:rPr lang="en-GB" b="1" dirty="0">
                <a:solidFill>
                  <a:schemeClr val="tx1">
                    <a:lumMod val="50000"/>
                    <a:lumOff val="50000"/>
                  </a:schemeClr>
                </a:solidFill>
                <a:latin typeface="Arial" panose="020B0604020202020204" pitchFamily="34" charset="0"/>
                <a:cs typeface="Arial" panose="020B0604020202020204" pitchFamily="34" charset="0"/>
              </a:rPr>
              <a:t>rhythmic slower suck</a:t>
            </a:r>
            <a:r>
              <a:rPr lang="en-GB" dirty="0">
                <a:solidFill>
                  <a:schemeClr val="tx1">
                    <a:lumMod val="50000"/>
                    <a:lumOff val="50000"/>
                  </a:schemeClr>
                </a:solidFill>
                <a:latin typeface="Arial" panose="020B0604020202020204" pitchFamily="34" charset="0"/>
                <a:cs typeface="Arial" panose="020B0604020202020204" pitchFamily="34" charset="0"/>
              </a:rPr>
              <a:t>/ swallow pattern with pauses</a:t>
            </a:r>
          </a:p>
          <a:p>
            <a:pPr marL="285750" indent="-285750">
              <a:buFont typeface="Arial" panose="020B0604020202020204" pitchFamily="34" charset="0"/>
              <a:buChar char="•"/>
            </a:pPr>
            <a:r>
              <a:rPr lang="en-GB" b="1" dirty="0">
                <a:solidFill>
                  <a:schemeClr val="tx1">
                    <a:lumMod val="50000"/>
                    <a:lumOff val="50000"/>
                  </a:schemeClr>
                </a:solidFill>
                <a:latin typeface="Arial" panose="020B0604020202020204" pitchFamily="34" charset="0"/>
                <a:cs typeface="Arial" panose="020B0604020202020204" pitchFamily="34" charset="0"/>
              </a:rPr>
              <a:t>Baby should be content </a:t>
            </a:r>
            <a:r>
              <a:rPr lang="en-GB" dirty="0">
                <a:solidFill>
                  <a:schemeClr val="tx1">
                    <a:lumMod val="50000"/>
                    <a:lumOff val="50000"/>
                  </a:schemeClr>
                </a:solidFill>
                <a:latin typeface="Arial" panose="020B0604020202020204" pitchFamily="34" charset="0"/>
                <a:cs typeface="Arial" panose="020B0604020202020204" pitchFamily="34" charset="0"/>
              </a:rPr>
              <a:t>at the breast and not pulling away</a:t>
            </a:r>
          </a:p>
          <a:p>
            <a:pPr marL="285750" indent="-285750">
              <a:buFont typeface="Arial" panose="020B0604020202020204" pitchFamily="34" charset="0"/>
              <a:buChar char="•"/>
            </a:pPr>
            <a:r>
              <a:rPr lang="en-GB" dirty="0">
                <a:solidFill>
                  <a:schemeClr val="tx1">
                    <a:lumMod val="50000"/>
                    <a:lumOff val="50000"/>
                  </a:schemeClr>
                </a:solidFill>
                <a:latin typeface="Arial" panose="020B0604020202020204" pitchFamily="34" charset="0"/>
                <a:cs typeface="Arial" panose="020B0604020202020204" pitchFamily="34" charset="0"/>
              </a:rPr>
              <a:t>Feeding should be </a:t>
            </a:r>
            <a:r>
              <a:rPr lang="en-GB" b="1" dirty="0">
                <a:solidFill>
                  <a:schemeClr val="tx1">
                    <a:lumMod val="50000"/>
                    <a:lumOff val="50000"/>
                  </a:schemeClr>
                </a:solidFill>
                <a:latin typeface="Arial" panose="020B0604020202020204" pitchFamily="34" charset="0"/>
                <a:cs typeface="Arial" panose="020B0604020202020204" pitchFamily="34" charset="0"/>
              </a:rPr>
              <a:t>pain-free</a:t>
            </a: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1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sz="1800" dirty="0">
                <a:solidFill>
                  <a:schemeClr val="tx1">
                    <a:lumMod val="50000"/>
                    <a:lumOff val="50000"/>
                  </a:schemeClr>
                </a:solidFill>
                <a:latin typeface="Arial" panose="020B0604020202020204" pitchFamily="34" charset="0"/>
                <a:cs typeface="Arial" panose="020B0604020202020204" pitchFamily="34" charset="0"/>
              </a:rPr>
              <a:t>Further information please visit the following: </a:t>
            </a:r>
          </a:p>
          <a:p>
            <a:pPr marL="0" indent="0">
              <a:buNone/>
            </a:pPr>
            <a:r>
              <a:rPr lang="en-GB" sz="1400" b="1" dirty="0">
                <a:latin typeface="Arial" panose="020B0604020202020204" pitchFamily="34" charset="0"/>
                <a:cs typeface="Arial" panose="020B0604020202020204" pitchFamily="34" charset="0"/>
                <a:hlinkClick r:id="rId2"/>
              </a:rPr>
              <a:t>CYPS Health Visiting Services &gt; Glos Health &amp; Care NHS</a:t>
            </a:r>
            <a:r>
              <a:rPr lang="en-GB" sz="1400" b="1" dirty="0">
                <a:latin typeface="Arial" panose="020B0604020202020204" pitchFamily="34" charset="0"/>
                <a:cs typeface="Arial" panose="020B0604020202020204" pitchFamily="34" charset="0"/>
              </a:rPr>
              <a:t> </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3"/>
              </a:rPr>
              <a:t>The </a:t>
            </a:r>
            <a:r>
              <a:rPr lang="en-GB" sz="1300" b="1" dirty="0" err="1">
                <a:latin typeface="Arial" panose="020B0604020202020204" pitchFamily="34" charset="0"/>
                <a:cs typeface="Arial" panose="020B0604020202020204" pitchFamily="34" charset="0"/>
                <a:hlinkClick r:id="rId3"/>
              </a:rPr>
              <a:t>Unicef</a:t>
            </a:r>
            <a:r>
              <a:rPr lang="en-GB" sz="1300" b="1" dirty="0">
                <a:latin typeface="Arial" panose="020B0604020202020204" pitchFamily="34" charset="0"/>
                <a:cs typeface="Arial" panose="020B0604020202020204" pitchFamily="34" charset="0"/>
                <a:hlinkClick r:id="rId3"/>
              </a:rPr>
              <a:t> UK Baby Friendly Initiative</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4"/>
              </a:rPr>
              <a:t>Relationship building resources - Baby Friendly Initiative (unicef.org.uk)</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5"/>
              </a:rPr>
              <a:t>Sleep and night time resources - Baby Friendly Initiative (unicef.org.uk)</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6"/>
              </a:rPr>
              <a:t>Home - The Breastfeeding Network</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7"/>
              </a:rPr>
              <a:t>Gloucestershire Breastfeeding Supporters’ Network – Friendly and free breastfeeding support groups run weekly (gbsn.org.uk)</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8"/>
              </a:rPr>
              <a:t>Guest blog: Feeding baby out and about in the UK: What’s the fuss? - Baby Friendly Initiative (unicef.org.uk)</a:t>
            </a:r>
            <a:r>
              <a:rPr lang="en-GB" sz="1300" b="1" dirty="0">
                <a:latin typeface="Arial" panose="020B0604020202020204" pitchFamily="34" charset="0"/>
                <a:cs typeface="Arial" panose="020B0604020202020204" pitchFamily="34" charset="0"/>
              </a:rPr>
              <a:t> </a:t>
            </a:r>
          </a:p>
          <a:p>
            <a:pPr marL="0" indent="0">
              <a:buNone/>
            </a:pPr>
            <a:r>
              <a:rPr lang="en-GB" sz="1400" b="1" dirty="0">
                <a:latin typeface="Arial" panose="020B0604020202020204" pitchFamily="34" charset="0"/>
                <a:cs typeface="Arial" panose="020B0604020202020204" pitchFamily="34" charset="0"/>
                <a:hlinkClick r:id="rId9"/>
              </a:rPr>
              <a:t>Vegetarian or vegan and pregnant – NHS</a:t>
            </a:r>
            <a:r>
              <a:rPr lang="en-GB" sz="1400" b="1" dirty="0">
                <a:latin typeface="Arial" panose="020B0604020202020204" pitchFamily="34" charset="0"/>
                <a:cs typeface="Arial" panose="020B0604020202020204" pitchFamily="34" charset="0"/>
              </a:rPr>
              <a:t> </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10"/>
              </a:rPr>
              <a:t>Breastfeeding Tips - The Breastfeeding Companion</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11"/>
              </a:rPr>
              <a:t>Hand expression video - Baby Friendly Initiative (unicef.org.uk)</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12"/>
              </a:rPr>
              <a:t>Breastfeeding at study or work - Baby Friendly Initiative (unicef.org.uk)</a:t>
            </a:r>
            <a:r>
              <a:rPr lang="en-GB" sz="1300" b="1" dirty="0">
                <a:latin typeface="Arial" panose="020B0604020202020204" pitchFamily="34" charset="0"/>
                <a:cs typeface="Arial" panose="020B0604020202020204" pitchFamily="34" charset="0"/>
              </a:rPr>
              <a:t> </a:t>
            </a:r>
          </a:p>
          <a:p>
            <a:pPr marL="0" indent="0">
              <a:buNone/>
            </a:pPr>
            <a:r>
              <a:rPr lang="en-GB" sz="1300" b="1" dirty="0">
                <a:latin typeface="Arial" panose="020B0604020202020204" pitchFamily="34" charset="0"/>
                <a:cs typeface="Arial" panose="020B0604020202020204" pitchFamily="34" charset="0"/>
                <a:hlinkClick r:id="rId13"/>
              </a:rPr>
              <a:t>Infant formula and responsive bottle feeding - Baby Friendly Initiative (unicef.org.uk)</a:t>
            </a: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hlinkClick r:id="rId14"/>
              </a:rPr>
              <a:t>First Steps Nutrition Trust</a:t>
            </a:r>
            <a:endParaRPr lang="en-GB" sz="1300" b="1" dirty="0">
              <a:latin typeface="Arial" panose="020B0604020202020204" pitchFamily="34" charset="0"/>
              <a:cs typeface="Arial" panose="020B0604020202020204" pitchFamily="34" charset="0"/>
            </a:endParaRPr>
          </a:p>
          <a:p>
            <a:pPr marL="0" indent="0">
              <a:buNone/>
            </a:pPr>
            <a:endParaRPr lang="en-GB" sz="1300" b="1" dirty="0"/>
          </a:p>
          <a:p>
            <a:pPr marL="0" indent="0">
              <a:buNone/>
            </a:pP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E762213-7818-46E2-B2E3-E212E49122A8}"/>
              </a:ext>
            </a:extLst>
          </p:cNvPr>
          <p:cNvSpPr txBox="1"/>
          <p:nvPr/>
        </p:nvSpPr>
        <p:spPr>
          <a:xfrm>
            <a:off x="628650" y="1001826"/>
            <a:ext cx="6448097"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Further information </a:t>
            </a:r>
            <a:r>
              <a:rPr lang="en-GB" sz="2800" dirty="0">
                <a:solidFill>
                  <a:srgbClr val="0070C0"/>
                </a:solidFill>
                <a:latin typeface="Arial" panose="020B0604020202020204" pitchFamily="34" charset="0"/>
                <a:cs typeface="Arial" panose="020B0604020202020204" pitchFamily="34" charset="0"/>
              </a:rPr>
              <a:t>Useful links</a:t>
            </a:r>
          </a:p>
        </p:txBody>
      </p:sp>
    </p:spTree>
    <p:extLst>
      <p:ext uri="{BB962C8B-B14F-4D97-AF65-F5344CB8AC3E}">
        <p14:creationId xmlns:p14="http://schemas.microsoft.com/office/powerpoint/2010/main" val="13048080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1141</Words>
  <Application>Microsoft Office PowerPoint</Application>
  <PresentationFormat>On-screen Show (4:3)</PresentationFormat>
  <Paragraphs>84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Nightingale Annie</dc:creator>
  <cp:lastModifiedBy>Emma CRONIN-PREECE</cp:lastModifiedBy>
  <cp:revision>71</cp:revision>
  <dcterms:created xsi:type="dcterms:W3CDTF">2019-07-10T19:46:20Z</dcterms:created>
  <dcterms:modified xsi:type="dcterms:W3CDTF">2025-08-11T09:47:12Z</dcterms:modified>
</cp:coreProperties>
</file>