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1" r:id="rId4"/>
    <p:sldId id="257" r:id="rId5"/>
    <p:sldId id="267" r:id="rId6"/>
    <p:sldId id="268" r:id="rId7"/>
    <p:sldId id="259" r:id="rId8"/>
    <p:sldId id="260" r:id="rId9"/>
    <p:sldId id="266" r:id="rId10"/>
    <p:sldId id="261" r:id="rId11"/>
    <p:sldId id="262" r:id="rId12"/>
    <p:sldId id="269" r:id="rId13"/>
    <p:sldId id="272" r:id="rId14"/>
    <p:sldId id="273" r:id="rId15"/>
    <p:sldId id="274"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748265-9BDF-4845-A557-F1FA0024AD6C}" type="datetimeFigureOut">
              <a:rPr lang="en-GB" smtClean="0"/>
              <a:t>28/08/2019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371250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748265-9BDF-4845-A557-F1FA0024AD6C}" type="datetimeFigureOut">
              <a:rPr lang="en-GB" smtClean="0"/>
              <a:t>28/08/2019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21283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748265-9BDF-4845-A557-F1FA0024AD6C}" type="datetimeFigureOut">
              <a:rPr lang="en-GB" smtClean="0"/>
              <a:t>28/08/2019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353477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5539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97766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43004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8325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6464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407428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604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026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748265-9BDF-4845-A557-F1FA0024AD6C}" type="datetimeFigureOut">
              <a:rPr lang="en-GB" smtClean="0"/>
              <a:t>28/08/2019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4262466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21487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34679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0681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748265-9BDF-4845-A557-F1FA0024AD6C}" type="datetimeFigureOut">
              <a:rPr lang="en-GB" smtClean="0"/>
              <a:t>28/08/2019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3402291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748265-9BDF-4845-A557-F1FA0024AD6C}" type="datetimeFigureOut">
              <a:rPr lang="en-GB" smtClean="0"/>
              <a:t>28/08/2019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54322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748265-9BDF-4845-A557-F1FA0024AD6C}" type="datetimeFigureOut">
              <a:rPr lang="en-GB" smtClean="0"/>
              <a:t>28/08/2019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316855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748265-9BDF-4845-A557-F1FA0024AD6C}" type="datetimeFigureOut">
              <a:rPr lang="en-GB" smtClean="0"/>
              <a:t>28/08/2019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2784282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748265-9BDF-4845-A557-F1FA0024AD6C}" type="datetimeFigureOut">
              <a:rPr lang="en-GB" smtClean="0"/>
              <a:t>28/08/2019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218599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748265-9BDF-4845-A557-F1FA0024AD6C}" type="datetimeFigureOut">
              <a:rPr lang="en-GB" smtClean="0"/>
              <a:t>28/08/2019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422118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748265-9BDF-4845-A557-F1FA0024AD6C}" type="datetimeFigureOut">
              <a:rPr lang="en-GB" smtClean="0"/>
              <a:t>28/08/2019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63AA9B-FC9E-4553-98F4-4A45B8375B01}" type="slidenum">
              <a:rPr lang="en-GB" smtClean="0"/>
              <a:t>‹#›</a:t>
            </a:fld>
            <a:endParaRPr lang="en-GB"/>
          </a:p>
        </p:txBody>
      </p:sp>
    </p:spTree>
    <p:extLst>
      <p:ext uri="{BB962C8B-B14F-4D97-AF65-F5344CB8AC3E}">
        <p14:creationId xmlns:p14="http://schemas.microsoft.com/office/powerpoint/2010/main" val="2286423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48265-9BDF-4845-A557-F1FA0024AD6C}" type="datetimeFigureOut">
              <a:rPr lang="en-GB" smtClean="0"/>
              <a:t>28/08/2019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3AA9B-FC9E-4553-98F4-4A45B8375B01}" type="slidenum">
              <a:rPr lang="en-GB" smtClean="0"/>
              <a:t>‹#›</a:t>
            </a:fld>
            <a:endParaRPr lang="en-GB"/>
          </a:p>
        </p:txBody>
      </p:sp>
    </p:spTree>
    <p:extLst>
      <p:ext uri="{BB962C8B-B14F-4D97-AF65-F5344CB8AC3E}">
        <p14:creationId xmlns:p14="http://schemas.microsoft.com/office/powerpoint/2010/main" val="1054107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84F2D-C358-43CE-A597-142DA5BB93E9}" type="datetimeFigureOut">
              <a:rPr lang="en-GB" smtClean="0">
                <a:solidFill>
                  <a:prstClr val="black">
                    <a:tint val="75000"/>
                  </a:prstClr>
                </a:solidFill>
              </a:rPr>
              <a:pPr/>
              <a:t>28/08/2019</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9B7D6-AA2A-4CF3-B123-BA98739EEE68}"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45091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09001" y="2389632"/>
            <a:ext cx="3573998" cy="3127248"/>
          </a:xfrm>
          <a:prstGeom prst="rect">
            <a:avLst/>
          </a:prstGeom>
        </p:spPr>
      </p:pic>
      <p:sp>
        <p:nvSpPr>
          <p:cNvPr id="2" name="Title 1"/>
          <p:cNvSpPr>
            <a:spLocks noGrp="1"/>
          </p:cNvSpPr>
          <p:nvPr>
            <p:ph type="ctrTitle"/>
          </p:nvPr>
        </p:nvSpPr>
        <p:spPr>
          <a:xfrm>
            <a:off x="1524000" y="841247"/>
            <a:ext cx="9144000" cy="1278827"/>
          </a:xfrm>
        </p:spPr>
        <p:txBody>
          <a:bodyPr>
            <a:normAutofit fontScale="90000"/>
          </a:bodyPr>
          <a:lstStyle/>
          <a:p>
            <a:r>
              <a:rPr lang="en-GB" sz="6600" b="1" dirty="0" smtClean="0"/>
              <a:t>Collaborative </a:t>
            </a:r>
            <a:r>
              <a:rPr lang="en-GB" sz="6600" b="1" dirty="0"/>
              <a:t>Working</a:t>
            </a:r>
            <a:br>
              <a:rPr lang="en-GB" sz="6600" b="1" dirty="0"/>
            </a:br>
            <a:r>
              <a:rPr lang="en-GB" sz="3600" b="1" dirty="0"/>
              <a:t>Joint working benefits: Patient Services Example </a:t>
            </a:r>
          </a:p>
        </p:txBody>
      </p:sp>
      <p:sp>
        <p:nvSpPr>
          <p:cNvPr id="3" name="Subtitle 2"/>
          <p:cNvSpPr>
            <a:spLocks noGrp="1"/>
          </p:cNvSpPr>
          <p:nvPr>
            <p:ph type="subTitle" idx="1"/>
          </p:nvPr>
        </p:nvSpPr>
        <p:spPr>
          <a:xfrm>
            <a:off x="1524000" y="2279904"/>
            <a:ext cx="9144000" cy="3828288"/>
          </a:xfrm>
        </p:spPr>
        <p:txBody>
          <a:bodyPr>
            <a:normAutofit/>
          </a:bodyPr>
          <a:lstStyle/>
          <a:p>
            <a:pPr algn="l"/>
            <a:endParaRPr lang="en-GB" sz="1800" dirty="0" smtClean="0"/>
          </a:p>
          <a:p>
            <a:pPr algn="l"/>
            <a:r>
              <a:rPr lang="en-GB" sz="3600" dirty="0" smtClean="0"/>
              <a:t>	</a:t>
            </a:r>
            <a:r>
              <a:rPr lang="en-GB" sz="3600" b="1" dirty="0" smtClean="0"/>
              <a:t>Gloucestershire Respiratory Service</a:t>
            </a:r>
            <a:r>
              <a:rPr lang="en-GB" b="1" dirty="0" smtClean="0"/>
              <a:t> </a:t>
            </a:r>
          </a:p>
          <a:p>
            <a:pPr algn="l"/>
            <a:endParaRPr lang="en-GB" sz="1000" i="1" dirty="0" smtClean="0"/>
          </a:p>
          <a:p>
            <a:pPr algn="l"/>
            <a:r>
              <a:rPr lang="en-GB" sz="3200" i="1" dirty="0" smtClean="0"/>
              <a:t>	And</a:t>
            </a:r>
            <a:endParaRPr lang="en-GB" sz="1000" i="1" dirty="0" smtClean="0"/>
          </a:p>
          <a:p>
            <a:pPr algn="l"/>
            <a:endParaRPr lang="en-GB" sz="1000" i="1" dirty="0" smtClean="0"/>
          </a:p>
          <a:p>
            <a:pPr algn="l"/>
            <a:r>
              <a:rPr lang="en-GB" sz="3600" dirty="0" smtClean="0"/>
              <a:t>	</a:t>
            </a:r>
            <a:r>
              <a:rPr lang="en-GB" sz="3600" b="1" dirty="0" smtClean="0"/>
              <a:t>‘Let’s Talk’ Team </a:t>
            </a:r>
            <a:r>
              <a:rPr lang="en-GB" sz="3600" dirty="0" smtClean="0"/>
              <a:t>– Improving Access to 	Psychological Therapies (IAPT)</a:t>
            </a:r>
            <a:endParaRPr lang="en-GB" dirty="0"/>
          </a:p>
        </p:txBody>
      </p:sp>
    </p:spTree>
    <p:extLst>
      <p:ext uri="{BB962C8B-B14F-4D97-AF65-F5344CB8AC3E}">
        <p14:creationId xmlns:p14="http://schemas.microsoft.com/office/powerpoint/2010/main" val="692379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Ongoing challenges (and ideas)</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Sharing Data – time consuming both sides </a:t>
            </a:r>
            <a:r>
              <a:rPr lang="en-GB" dirty="0" smtClean="0">
                <a:sym typeface="Wingdings" panose="05000000000000000000" pitchFamily="2" charset="2"/>
              </a:rPr>
              <a:t> Ideas discussed… JUYI?</a:t>
            </a:r>
          </a:p>
          <a:p>
            <a:r>
              <a:rPr lang="en-GB" dirty="0" smtClean="0"/>
              <a:t>Further learning needs of understanding of each service’s subject matter.</a:t>
            </a:r>
          </a:p>
          <a:p>
            <a:pPr>
              <a:buFont typeface="Wingdings" panose="05000000000000000000" pitchFamily="2" charset="2"/>
              <a:buChar char="à"/>
            </a:pPr>
            <a:r>
              <a:rPr lang="en-GB" dirty="0" smtClean="0">
                <a:sym typeface="Wingdings" panose="05000000000000000000" pitchFamily="2" charset="2"/>
              </a:rPr>
              <a:t>Teaching session by each side (specifically for Respiratory on ‘Coping strategies for anxiety)</a:t>
            </a:r>
          </a:p>
          <a:p>
            <a:pPr>
              <a:buFont typeface="Wingdings" panose="05000000000000000000" pitchFamily="2" charset="2"/>
              <a:buChar char="à"/>
            </a:pPr>
            <a:r>
              <a:rPr lang="en-GB" dirty="0" smtClean="0">
                <a:sym typeface="Wingdings" panose="05000000000000000000" pitchFamily="2" charset="2"/>
              </a:rPr>
              <a:t>Invite Let’s Talk to other education sessions (specifically session 6 on Managing Breathlessness </a:t>
            </a:r>
            <a:r>
              <a:rPr lang="en-GB" i="1" dirty="0" smtClean="0">
                <a:sym typeface="Wingdings" panose="05000000000000000000" pitchFamily="2" charset="2"/>
              </a:rPr>
              <a:t>Physical Strategies</a:t>
            </a:r>
            <a:r>
              <a:rPr lang="en-GB" dirty="0" smtClean="0">
                <a:sym typeface="Wingdings" panose="05000000000000000000" pitchFamily="2" charset="2"/>
              </a:rPr>
              <a:t>)</a:t>
            </a:r>
          </a:p>
          <a:p>
            <a:pPr>
              <a:buFont typeface="Wingdings" panose="05000000000000000000" pitchFamily="2" charset="2"/>
              <a:buChar char="à"/>
            </a:pPr>
            <a:r>
              <a:rPr lang="en-GB" dirty="0" smtClean="0">
                <a:sym typeface="Wingdings" panose="05000000000000000000" pitchFamily="2" charset="2"/>
              </a:rPr>
              <a:t>Invite Let’s Talk to attend exercise component of PR class to see how breathlessness can escalate into anxiety</a:t>
            </a:r>
          </a:p>
          <a:p>
            <a:pPr>
              <a:buFont typeface="Wingdings" panose="05000000000000000000" pitchFamily="2" charset="2"/>
              <a:buChar char="à"/>
            </a:pPr>
            <a:r>
              <a:rPr lang="en-GB" dirty="0" smtClean="0">
                <a:sym typeface="Wingdings" panose="05000000000000000000" pitchFamily="2" charset="2"/>
              </a:rPr>
              <a:t>Respiratory Team to attend a 6 week Anxiety Course by Let’s Talk</a:t>
            </a:r>
          </a:p>
          <a:p>
            <a:r>
              <a:rPr lang="en-GB" dirty="0" smtClean="0">
                <a:sym typeface="Wingdings" panose="05000000000000000000" pitchFamily="2" charset="2"/>
              </a:rPr>
              <a:t>Time constraints  Respiratory MUST finish more timely/Let’s Talk to run over occasionally??</a:t>
            </a:r>
          </a:p>
        </p:txBody>
      </p:sp>
    </p:spTree>
    <p:extLst>
      <p:ext uri="{BB962C8B-B14F-4D97-AF65-F5344CB8AC3E}">
        <p14:creationId xmlns:p14="http://schemas.microsoft.com/office/powerpoint/2010/main" val="39410198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Ongoing Aims</a:t>
            </a:r>
            <a:endParaRPr lang="en-GB" dirty="0"/>
          </a:p>
        </p:txBody>
      </p:sp>
      <p:sp>
        <p:nvSpPr>
          <p:cNvPr id="3" name="Content Placeholder 2"/>
          <p:cNvSpPr>
            <a:spLocks noGrp="1"/>
          </p:cNvSpPr>
          <p:nvPr>
            <p:ph idx="1"/>
          </p:nvPr>
        </p:nvSpPr>
        <p:spPr>
          <a:xfrm>
            <a:off x="609600" y="1328929"/>
            <a:ext cx="10972800" cy="4797236"/>
          </a:xfrm>
        </p:spPr>
        <p:txBody>
          <a:bodyPr>
            <a:normAutofit lnSpcReduction="10000"/>
          </a:bodyPr>
          <a:lstStyle/>
          <a:p>
            <a:r>
              <a:rPr lang="en-GB" sz="1800" b="1" dirty="0">
                <a:solidFill>
                  <a:prstClr val="black"/>
                </a:solidFill>
              </a:rPr>
              <a:t>To </a:t>
            </a:r>
            <a:r>
              <a:rPr lang="en-GB" sz="1800" b="1" dirty="0" smtClean="0">
                <a:solidFill>
                  <a:prstClr val="black"/>
                </a:solidFill>
              </a:rPr>
              <a:t>continue to develop </a:t>
            </a:r>
            <a:r>
              <a:rPr lang="en-GB" sz="1800" b="1" dirty="0">
                <a:solidFill>
                  <a:prstClr val="black"/>
                </a:solidFill>
              </a:rPr>
              <a:t>an integrated approach to PR that embeds IAPT clinicians into the team to increase access to evidence based psychological interventions to people who experience anxiety or </a:t>
            </a:r>
            <a:r>
              <a:rPr lang="en-GB" sz="1800" b="1" dirty="0" smtClean="0">
                <a:solidFill>
                  <a:prstClr val="black"/>
                </a:solidFill>
              </a:rPr>
              <a:t>depression</a:t>
            </a:r>
            <a:r>
              <a:rPr lang="en-GB" sz="1800" b="1" dirty="0">
                <a:solidFill>
                  <a:prstClr val="black"/>
                </a:solidFill>
              </a:rPr>
              <a:t> </a:t>
            </a:r>
            <a:r>
              <a:rPr lang="en-GB" sz="1800" b="1" dirty="0" smtClean="0">
                <a:solidFill>
                  <a:prstClr val="black"/>
                </a:solidFill>
              </a:rPr>
              <a:t>and progress this to the wider Respiratory Service.</a:t>
            </a:r>
            <a:endParaRPr lang="en-GB" sz="1800" b="1" dirty="0">
              <a:solidFill>
                <a:prstClr val="black"/>
              </a:solidFill>
            </a:endParaRPr>
          </a:p>
          <a:p>
            <a:pPr marL="285750" lvl="0" indent="-285750"/>
            <a:r>
              <a:rPr lang="en-GB" sz="1800" b="1" dirty="0">
                <a:solidFill>
                  <a:prstClr val="black"/>
                </a:solidFill>
              </a:rPr>
              <a:t>To continue co-delivering the psychological element of the PR programme.</a:t>
            </a:r>
          </a:p>
          <a:p>
            <a:pPr marL="285750" lvl="0" indent="-285750"/>
            <a:r>
              <a:rPr lang="en-GB" sz="1800" b="1" dirty="0" smtClean="0">
                <a:solidFill>
                  <a:prstClr val="black"/>
                </a:solidFill>
              </a:rPr>
              <a:t>To continue promoting </a:t>
            </a:r>
            <a:r>
              <a:rPr lang="en-GB" sz="1800" b="1" dirty="0">
                <a:solidFill>
                  <a:prstClr val="black"/>
                </a:solidFill>
              </a:rPr>
              <a:t>closer working and learning.</a:t>
            </a:r>
          </a:p>
          <a:p>
            <a:pPr marL="285750" lvl="0" indent="-285750"/>
            <a:r>
              <a:rPr lang="en-GB" sz="1800" b="1" dirty="0" smtClean="0">
                <a:solidFill>
                  <a:prstClr val="black"/>
                </a:solidFill>
              </a:rPr>
              <a:t>To continue increasing </a:t>
            </a:r>
            <a:r>
              <a:rPr lang="en-GB" sz="1800" b="1" dirty="0">
                <a:solidFill>
                  <a:prstClr val="black"/>
                </a:solidFill>
              </a:rPr>
              <a:t>knowledge and skills across services.</a:t>
            </a:r>
          </a:p>
          <a:p>
            <a:pPr marL="285750" lvl="0" indent="-285750"/>
            <a:r>
              <a:rPr lang="en-GB" sz="1800" b="1" dirty="0">
                <a:solidFill>
                  <a:prstClr val="black"/>
                </a:solidFill>
              </a:rPr>
              <a:t>To provide an integrated physical / mental health pathway for people with COPD and anxiety and depression. Overarching aim of improving patient outcomes and </a:t>
            </a:r>
            <a:r>
              <a:rPr lang="en-GB" sz="1800" b="1" dirty="0" err="1">
                <a:solidFill>
                  <a:prstClr val="black"/>
                </a:solidFill>
              </a:rPr>
              <a:t>wellbeing.Increase</a:t>
            </a:r>
            <a:r>
              <a:rPr lang="en-GB" sz="1800" b="1" dirty="0">
                <a:solidFill>
                  <a:prstClr val="black"/>
                </a:solidFill>
              </a:rPr>
              <a:t> awareness of common mental health problems within respiratory patients.</a:t>
            </a:r>
          </a:p>
          <a:p>
            <a:pPr marL="285750" lvl="0" indent="-285750"/>
            <a:r>
              <a:rPr lang="en-GB" sz="1800" b="1" dirty="0" smtClean="0">
                <a:solidFill>
                  <a:prstClr val="black"/>
                </a:solidFill>
              </a:rPr>
              <a:t>To develop more informal </a:t>
            </a:r>
            <a:r>
              <a:rPr lang="en-GB" sz="1800" b="1" dirty="0">
                <a:solidFill>
                  <a:prstClr val="black"/>
                </a:solidFill>
              </a:rPr>
              <a:t>support and supervision </a:t>
            </a:r>
            <a:r>
              <a:rPr lang="en-GB" sz="1800" b="1" dirty="0" smtClean="0">
                <a:solidFill>
                  <a:prstClr val="black"/>
                </a:solidFill>
              </a:rPr>
              <a:t>to the Respiratory Service around </a:t>
            </a:r>
            <a:r>
              <a:rPr lang="en-GB" sz="1800" b="1" dirty="0">
                <a:solidFill>
                  <a:prstClr val="black"/>
                </a:solidFill>
              </a:rPr>
              <a:t>mental health comorbidity.</a:t>
            </a:r>
          </a:p>
          <a:p>
            <a:pPr marL="285750" lvl="0" indent="-285750"/>
            <a:r>
              <a:rPr lang="en-GB" sz="1800" b="1" dirty="0">
                <a:solidFill>
                  <a:prstClr val="black"/>
                </a:solidFill>
              </a:rPr>
              <a:t>Offer triage/review of people who require further NICE recommended psychological treatments following the course.</a:t>
            </a:r>
          </a:p>
          <a:p>
            <a:pPr marL="285750" lvl="0" indent="-285750"/>
            <a:r>
              <a:rPr lang="en-GB" sz="1800" b="1" dirty="0">
                <a:solidFill>
                  <a:prstClr val="black"/>
                </a:solidFill>
              </a:rPr>
              <a:t>To develop a full stepped care psychological service for people with co-morbid respiratory disease and anxiety or depression located in the physical health </a:t>
            </a:r>
            <a:r>
              <a:rPr lang="en-GB" sz="1800" b="1" dirty="0" smtClean="0">
                <a:solidFill>
                  <a:prstClr val="black"/>
                </a:solidFill>
              </a:rPr>
              <a:t>setting by recruitment of Therapy staff with a special interest in Long Term Conditions.</a:t>
            </a:r>
            <a:endParaRPr lang="en-GB" sz="1800" b="1" dirty="0">
              <a:solidFill>
                <a:prstClr val="black"/>
              </a:solidFill>
            </a:endParaRPr>
          </a:p>
          <a:p>
            <a:pPr lvl="0"/>
            <a:endParaRPr lang="en-GB" sz="1700" b="1" dirty="0">
              <a:solidFill>
                <a:prstClr val="black"/>
              </a:solidFill>
            </a:endParaRPr>
          </a:p>
          <a:p>
            <a:pPr marL="0" indent="0">
              <a:buNone/>
            </a:pPr>
            <a:endParaRPr lang="en-GB" dirty="0"/>
          </a:p>
        </p:txBody>
      </p:sp>
    </p:spTree>
    <p:extLst>
      <p:ext uri="{BB962C8B-B14F-4D97-AF65-F5344CB8AC3E}">
        <p14:creationId xmlns:p14="http://schemas.microsoft.com/office/powerpoint/2010/main" val="4143671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marL="0" indent="0" algn="ctr">
              <a:buNone/>
            </a:pPr>
            <a:r>
              <a:rPr lang="en-GB" sz="6000" dirty="0"/>
              <a:t>Questions?</a:t>
            </a:r>
          </a:p>
        </p:txBody>
      </p:sp>
    </p:spTree>
    <p:extLst>
      <p:ext uri="{BB962C8B-B14F-4D97-AF65-F5344CB8AC3E}">
        <p14:creationId xmlns:p14="http://schemas.microsoft.com/office/powerpoint/2010/main" val="2291358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948205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45310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7317"/>
            <a:ext cx="10515600" cy="1325563"/>
          </a:xfrm>
        </p:spPr>
        <p:txBody>
          <a:bodyPr>
            <a:normAutofit/>
          </a:bodyPr>
          <a:lstStyle/>
          <a:p>
            <a:r>
              <a:rPr lang="en-GB" dirty="0" smtClean="0"/>
              <a:t>How are we going to deliver these aims? Ideas for the future</a:t>
            </a:r>
            <a:endParaRPr lang="en-GB" dirty="0"/>
          </a:p>
        </p:txBody>
      </p:sp>
      <p:sp>
        <p:nvSpPr>
          <p:cNvPr id="3" name="Content Placeholder 2"/>
          <p:cNvSpPr>
            <a:spLocks noGrp="1"/>
          </p:cNvSpPr>
          <p:nvPr>
            <p:ph idx="1"/>
          </p:nvPr>
        </p:nvSpPr>
        <p:spPr/>
        <p:txBody>
          <a:bodyPr/>
          <a:lstStyle/>
          <a:p>
            <a:r>
              <a:rPr lang="en-GB" dirty="0" smtClean="0"/>
              <a:t>Regular meetings to look at progress in both PR and wider team</a:t>
            </a:r>
          </a:p>
          <a:p>
            <a:r>
              <a:rPr lang="en-GB" dirty="0" smtClean="0"/>
              <a:t>Suggested </a:t>
            </a:r>
            <a:r>
              <a:rPr lang="en-GB" dirty="0" err="1" smtClean="0"/>
              <a:t>Resp</a:t>
            </a:r>
            <a:r>
              <a:rPr lang="en-GB" dirty="0" smtClean="0"/>
              <a:t> attending lets talk meetings</a:t>
            </a:r>
          </a:p>
          <a:p>
            <a:r>
              <a:rPr lang="en-GB" dirty="0" smtClean="0"/>
              <a:t>Involvement of Development teams and CCG to look at further joint working within Respiratory</a:t>
            </a:r>
          </a:p>
          <a:p>
            <a:r>
              <a:rPr lang="en-GB" dirty="0" smtClean="0"/>
              <a:t>Looking into ways to increase time of IAPT therapists in other services</a:t>
            </a:r>
          </a:p>
          <a:p>
            <a:r>
              <a:rPr lang="en-GB" dirty="0" smtClean="0"/>
              <a:t>Embedding a therapist into the Respiratory Service ? Funding/? Home visits/ attending many more PR sessions (e.g. Pilot study years ago with Polly).</a:t>
            </a:r>
          </a:p>
        </p:txBody>
      </p:sp>
    </p:spTree>
    <p:extLst>
      <p:ext uri="{BB962C8B-B14F-4D97-AF65-F5344CB8AC3E}">
        <p14:creationId xmlns:p14="http://schemas.microsoft.com/office/powerpoint/2010/main" val="3545873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smtClean="0"/>
              <a:t>Introductions:</a:t>
            </a:r>
            <a:endParaRPr lang="en-GB" sz="5400" b="1" dirty="0"/>
          </a:p>
        </p:txBody>
      </p:sp>
      <p:sp>
        <p:nvSpPr>
          <p:cNvPr id="3" name="Content Placeholder 2"/>
          <p:cNvSpPr>
            <a:spLocks noGrp="1"/>
          </p:cNvSpPr>
          <p:nvPr>
            <p:ph idx="1"/>
          </p:nvPr>
        </p:nvSpPr>
        <p:spPr/>
        <p:txBody>
          <a:bodyPr>
            <a:normAutofit fontScale="92500" lnSpcReduction="10000"/>
          </a:bodyPr>
          <a:lstStyle/>
          <a:p>
            <a:pPr marL="0" indent="0">
              <a:buNone/>
            </a:pPr>
            <a:r>
              <a:rPr lang="en-GB" sz="4000" dirty="0" smtClean="0"/>
              <a:t>Hayley Joyce – Respiratory Practitioner 						(Physiotherapy background) Band 6</a:t>
            </a:r>
          </a:p>
          <a:p>
            <a:pPr marL="0" indent="0">
              <a:buNone/>
            </a:pPr>
            <a:r>
              <a:rPr lang="en-GB" sz="4000" dirty="0"/>
              <a:t>	</a:t>
            </a:r>
            <a:r>
              <a:rPr lang="en-GB" sz="4000" dirty="0" smtClean="0"/>
              <a:t>		Gloucestershire Care Services</a:t>
            </a:r>
          </a:p>
          <a:p>
            <a:pPr marL="0" indent="0">
              <a:buNone/>
            </a:pPr>
            <a:endParaRPr lang="en-GB" sz="4000" dirty="0"/>
          </a:p>
          <a:p>
            <a:pPr marL="0" indent="0">
              <a:buNone/>
            </a:pPr>
            <a:r>
              <a:rPr lang="en-GB" sz="4000" dirty="0" smtClean="0"/>
              <a:t>Heather Turner – Locality Clinical Lead, West 2, 					Gloucestershire, Band 8a</a:t>
            </a:r>
          </a:p>
          <a:p>
            <a:pPr marL="0" indent="0">
              <a:buNone/>
            </a:pPr>
            <a:r>
              <a:rPr lang="en-GB" sz="4000" dirty="0"/>
              <a:t>	</a:t>
            </a:r>
            <a:r>
              <a:rPr lang="en-GB" sz="4000" dirty="0" smtClean="0"/>
              <a:t>		Let’s Talk Service</a:t>
            </a:r>
          </a:p>
          <a:p>
            <a:pPr marL="0" indent="0">
              <a:buNone/>
            </a:pPr>
            <a:r>
              <a:rPr lang="en-GB" sz="4000" dirty="0"/>
              <a:t>	</a:t>
            </a:r>
            <a:r>
              <a:rPr lang="en-GB" sz="4000" dirty="0" smtClean="0"/>
              <a:t>		</a:t>
            </a:r>
            <a:endParaRPr lang="en-GB" sz="4000" dirty="0"/>
          </a:p>
        </p:txBody>
      </p:sp>
    </p:spTree>
    <p:extLst>
      <p:ext uri="{BB962C8B-B14F-4D97-AF65-F5344CB8AC3E}">
        <p14:creationId xmlns:p14="http://schemas.microsoft.com/office/powerpoint/2010/main" val="2800122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Introduction – how did this start?</a:t>
            </a:r>
            <a:endParaRPr lang="en-GB" b="1" dirty="0"/>
          </a:p>
        </p:txBody>
      </p:sp>
      <p:sp>
        <p:nvSpPr>
          <p:cNvPr id="3" name="Content Placeholder 2"/>
          <p:cNvSpPr>
            <a:spLocks noGrp="1"/>
          </p:cNvSpPr>
          <p:nvPr>
            <p:ph idx="1"/>
          </p:nvPr>
        </p:nvSpPr>
        <p:spPr/>
        <p:txBody>
          <a:bodyPr>
            <a:normAutofit/>
          </a:bodyPr>
          <a:lstStyle/>
          <a:p>
            <a:pPr marL="0" indent="0">
              <a:buNone/>
            </a:pPr>
            <a:r>
              <a:rPr lang="en-GB" dirty="0" smtClean="0"/>
              <a:t>A government initiative/evidence led the Let’s Talk Service to look into ways of Improving Access to Psychological Therapy (IAPT), in particular patients with pre-existing health complaints…. </a:t>
            </a:r>
          </a:p>
          <a:p>
            <a:pPr marL="0" indent="0">
              <a:buNone/>
            </a:pPr>
            <a:endParaRPr lang="en-GB" dirty="0"/>
          </a:p>
          <a:p>
            <a:pPr marL="0" indent="0">
              <a:buNone/>
            </a:pPr>
            <a:r>
              <a:rPr lang="en-GB" dirty="0" smtClean="0"/>
              <a:t>The Gloucestershire Respiratory Service was keen to make their services (in Particular Pulmonary Rehabilitation, PR) more Integrated….</a:t>
            </a:r>
          </a:p>
          <a:p>
            <a:pPr marL="0" indent="0">
              <a:buNone/>
            </a:pPr>
            <a:endParaRPr lang="en-GB" dirty="0"/>
          </a:p>
          <a:p>
            <a:pPr marL="0" indent="0">
              <a:buNone/>
            </a:pPr>
            <a:r>
              <a:rPr lang="en-GB" dirty="0" smtClean="0"/>
              <a:t>….And so a the dialogue began…</a:t>
            </a:r>
            <a:endParaRPr lang="en-GB" dirty="0"/>
          </a:p>
        </p:txBody>
      </p:sp>
    </p:spTree>
    <p:extLst>
      <p:ext uri="{BB962C8B-B14F-4D97-AF65-F5344CB8AC3E}">
        <p14:creationId xmlns:p14="http://schemas.microsoft.com/office/powerpoint/2010/main" val="3066857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5560" y="404666"/>
            <a:ext cx="7846640" cy="864095"/>
          </a:xfrm>
        </p:spPr>
        <p:txBody>
          <a:bodyPr/>
          <a:lstStyle/>
          <a:p>
            <a:r>
              <a:rPr lang="en-GB" dirty="0" smtClean="0"/>
              <a:t>Review of the Evidence…</a:t>
            </a:r>
            <a:endParaRPr lang="en-GB" dirty="0"/>
          </a:p>
        </p:txBody>
      </p:sp>
      <p:sp>
        <p:nvSpPr>
          <p:cNvPr id="3" name="Subtitle 2"/>
          <p:cNvSpPr>
            <a:spLocks noGrp="1"/>
          </p:cNvSpPr>
          <p:nvPr>
            <p:ph type="subTitle" idx="1"/>
          </p:nvPr>
        </p:nvSpPr>
        <p:spPr>
          <a:xfrm>
            <a:off x="1847528" y="1340768"/>
            <a:ext cx="8496944" cy="5184576"/>
          </a:xfrm>
        </p:spPr>
        <p:txBody>
          <a:bodyPr>
            <a:normAutofit fontScale="25000" lnSpcReduction="20000"/>
          </a:bodyPr>
          <a:lstStyle/>
          <a:p>
            <a:pPr marL="285750" indent="-285750" algn="l">
              <a:buFont typeface="Arial" panose="020B0604020202020204" pitchFamily="34" charset="0"/>
              <a:buChar char="•"/>
            </a:pPr>
            <a:r>
              <a:rPr lang="en-GB" sz="7200" b="1" dirty="0">
                <a:solidFill>
                  <a:schemeClr val="tx1"/>
                </a:solidFill>
              </a:rPr>
              <a:t>The Five Year Forward View (FYFV) for Mental Health sets out national targets for CCGs to increase access to IAPT services to 25% of the estimated local prevalence by 2020-21.</a:t>
            </a:r>
          </a:p>
          <a:p>
            <a:pPr marL="285750" indent="-285750" algn="l">
              <a:buFont typeface="Arial" panose="020B0604020202020204" pitchFamily="34" charset="0"/>
              <a:buChar char="•"/>
            </a:pPr>
            <a:endParaRPr lang="en-GB" sz="7200" b="1" dirty="0">
              <a:solidFill>
                <a:schemeClr val="tx1"/>
              </a:solidFill>
            </a:endParaRPr>
          </a:p>
          <a:p>
            <a:pPr marL="285750" indent="-285750" algn="l">
              <a:buFont typeface="Arial" panose="020B0604020202020204" pitchFamily="34" charset="0"/>
              <a:buChar char="•"/>
            </a:pPr>
            <a:r>
              <a:rPr lang="en-GB" sz="7200" b="1" dirty="0">
                <a:solidFill>
                  <a:schemeClr val="tx1"/>
                </a:solidFill>
              </a:rPr>
              <a:t>Greater integration of physical and mental health services is needed to improve the availability and quality of mental health care for people in physical health care settings, as well as improving the quality of physical health care in mental health settings. </a:t>
            </a:r>
          </a:p>
          <a:p>
            <a:pPr marL="285750" indent="-285750" algn="l">
              <a:buFont typeface="Arial" panose="020B0604020202020204" pitchFamily="34" charset="0"/>
              <a:buChar char="•"/>
            </a:pPr>
            <a:endParaRPr lang="en-GB" sz="7200" b="1" dirty="0">
              <a:solidFill>
                <a:schemeClr val="tx1"/>
              </a:solidFill>
            </a:endParaRPr>
          </a:p>
          <a:p>
            <a:pPr marL="285750" indent="-285750" algn="l">
              <a:buFont typeface="Arial" panose="020B0604020202020204" pitchFamily="34" charset="0"/>
              <a:buChar char="•"/>
            </a:pPr>
            <a:r>
              <a:rPr lang="en-GB" sz="7200" b="1" dirty="0">
                <a:solidFill>
                  <a:schemeClr val="tx1"/>
                </a:solidFill>
              </a:rPr>
              <a:t>People with long term physical health conditions are two to three times more likely to experience mental health problems than the general population. </a:t>
            </a:r>
          </a:p>
          <a:p>
            <a:pPr marL="285750" indent="-285750" algn="l">
              <a:buFont typeface="Arial" panose="020B0604020202020204" pitchFamily="34" charset="0"/>
              <a:buChar char="•"/>
            </a:pPr>
            <a:endParaRPr lang="en-GB" sz="7200" b="1" dirty="0">
              <a:solidFill>
                <a:schemeClr val="tx1"/>
              </a:solidFill>
            </a:endParaRPr>
          </a:p>
          <a:p>
            <a:pPr marL="285750" indent="-285750" algn="l">
              <a:buFont typeface="Arial" panose="020B0604020202020204" pitchFamily="34" charset="0"/>
              <a:buChar char="•"/>
            </a:pPr>
            <a:r>
              <a:rPr lang="en-GB" sz="7200" b="1" dirty="0">
                <a:solidFill>
                  <a:schemeClr val="tx1"/>
                </a:solidFill>
              </a:rPr>
              <a:t>Approximately 40% of people with depression and anxiety disorders will have a long term health condition (LTC). </a:t>
            </a:r>
          </a:p>
          <a:p>
            <a:pPr marL="285750" indent="-285750" algn="l">
              <a:buFont typeface="Arial" panose="020B0604020202020204" pitchFamily="34" charset="0"/>
              <a:buChar char="•"/>
            </a:pPr>
            <a:endParaRPr lang="en-GB" sz="7200" b="1" dirty="0">
              <a:solidFill>
                <a:schemeClr val="tx1"/>
              </a:solidFill>
            </a:endParaRPr>
          </a:p>
          <a:p>
            <a:pPr marL="285750" indent="-285750" algn="l">
              <a:buFont typeface="Arial" panose="020B0604020202020204" pitchFamily="34" charset="0"/>
              <a:buChar char="•"/>
            </a:pPr>
            <a:r>
              <a:rPr lang="en-GB" sz="7200" b="1" dirty="0">
                <a:solidFill>
                  <a:schemeClr val="tx1"/>
                </a:solidFill>
              </a:rPr>
              <a:t>30% of people with a LTC and up to 70% of people with medically unexplained symptoms (MUS) also have mental health comorbidities.</a:t>
            </a:r>
          </a:p>
          <a:p>
            <a:pPr marL="285750" indent="-285750" algn="l">
              <a:buFont typeface="Arial" panose="020B0604020202020204" pitchFamily="34" charset="0"/>
              <a:buChar char="•"/>
            </a:pPr>
            <a:endParaRPr lang="en-GB" sz="7200" b="1" dirty="0">
              <a:solidFill>
                <a:schemeClr val="tx1"/>
              </a:solidFill>
            </a:endParaRPr>
          </a:p>
          <a:p>
            <a:pPr marL="285750" indent="-285750" algn="l">
              <a:buFont typeface="Arial" panose="020B0604020202020204" pitchFamily="34" charset="0"/>
              <a:buChar char="•"/>
            </a:pPr>
            <a:r>
              <a:rPr lang="en-GB" sz="7200" b="1" dirty="0">
                <a:solidFill>
                  <a:schemeClr val="tx1"/>
                </a:solidFill>
              </a:rPr>
              <a:t>Currently, mental and physical health care are mostly provided by separate services that are rarely coordinated.</a:t>
            </a:r>
          </a:p>
          <a:p>
            <a:pPr marL="457200" indent="-457200" algn="l">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424245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4" end="4"/>
                                            </p:txEl>
                                          </p:spTgt>
                                        </p:tgtEl>
                                      </p:cBhvr>
                                    </p:animEffect>
                                    <p:animScale>
                                      <p:cBhvr>
                                        <p:cTn id="7" dur="250" autoRev="1" fill="hold"/>
                                        <p:tgtEl>
                                          <p:spTgt spid="3">
                                            <p:txEl>
                                              <p:pRg st="4" end="4"/>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xEl>
                                              <p:pRg st="6" end="6"/>
                                            </p:txEl>
                                          </p:spTgt>
                                        </p:tgtEl>
                                      </p:cBhvr>
                                    </p:animEffect>
                                    <p:animScale>
                                      <p:cBhvr>
                                        <p:cTn id="12" dur="250" autoRev="1" fill="hold"/>
                                        <p:tgtEl>
                                          <p:spTgt spid="3">
                                            <p:txEl>
                                              <p:pRg st="6" end="6"/>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8" end="8"/>
                                            </p:txEl>
                                          </p:spTgt>
                                        </p:tgtEl>
                                      </p:cBhvr>
                                    </p:animEffect>
                                    <p:animScale>
                                      <p:cBhvr>
                                        <p:cTn id="17" dur="250" autoRev="1" fill="hold"/>
                                        <p:tgtEl>
                                          <p:spTgt spid="3">
                                            <p:txEl>
                                              <p:pRg st="8" end="8"/>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32" presetClass="emph" presetSubtype="0" fill="hold" nodeType="clickEffect">
                                  <p:stCondLst>
                                    <p:cond delay="0"/>
                                  </p:stCondLst>
                                  <p:childTnLst>
                                    <p:animRot by="120000">
                                      <p:cBhvr>
                                        <p:cTn id="21" dur="100" fill="hold">
                                          <p:stCondLst>
                                            <p:cond delay="0"/>
                                          </p:stCondLst>
                                        </p:cTn>
                                        <p:tgtEl>
                                          <p:spTgt spid="3">
                                            <p:txEl>
                                              <p:pRg st="10" end="10"/>
                                            </p:txEl>
                                          </p:spTgt>
                                        </p:tgtEl>
                                        <p:attrNameLst>
                                          <p:attrName>r</p:attrName>
                                        </p:attrNameLst>
                                      </p:cBhvr>
                                    </p:animRot>
                                    <p:animRot by="-240000">
                                      <p:cBhvr>
                                        <p:cTn id="22" dur="200" fill="hold">
                                          <p:stCondLst>
                                            <p:cond delay="200"/>
                                          </p:stCondLst>
                                        </p:cTn>
                                        <p:tgtEl>
                                          <p:spTgt spid="3">
                                            <p:txEl>
                                              <p:pRg st="10" end="10"/>
                                            </p:txEl>
                                          </p:spTgt>
                                        </p:tgtEl>
                                        <p:attrNameLst>
                                          <p:attrName>r</p:attrName>
                                        </p:attrNameLst>
                                      </p:cBhvr>
                                    </p:animRot>
                                    <p:animRot by="240000">
                                      <p:cBhvr>
                                        <p:cTn id="23" dur="200" fill="hold">
                                          <p:stCondLst>
                                            <p:cond delay="400"/>
                                          </p:stCondLst>
                                        </p:cTn>
                                        <p:tgtEl>
                                          <p:spTgt spid="3">
                                            <p:txEl>
                                              <p:pRg st="10" end="10"/>
                                            </p:txEl>
                                          </p:spTgt>
                                        </p:tgtEl>
                                        <p:attrNameLst>
                                          <p:attrName>r</p:attrName>
                                        </p:attrNameLst>
                                      </p:cBhvr>
                                    </p:animRot>
                                    <p:animRot by="-240000">
                                      <p:cBhvr>
                                        <p:cTn id="24" dur="200" fill="hold">
                                          <p:stCondLst>
                                            <p:cond delay="600"/>
                                          </p:stCondLst>
                                        </p:cTn>
                                        <p:tgtEl>
                                          <p:spTgt spid="3">
                                            <p:txEl>
                                              <p:pRg st="10" end="10"/>
                                            </p:txEl>
                                          </p:spTgt>
                                        </p:tgtEl>
                                        <p:attrNameLst>
                                          <p:attrName>r</p:attrName>
                                        </p:attrNameLst>
                                      </p:cBhvr>
                                    </p:animRot>
                                    <p:animRot by="120000">
                                      <p:cBhvr>
                                        <p:cTn id="25" dur="200" fill="hold">
                                          <p:stCondLst>
                                            <p:cond delay="800"/>
                                          </p:stCondLst>
                                        </p:cTn>
                                        <p:tgtEl>
                                          <p:spTgt spid="3">
                                            <p:txEl>
                                              <p:pRg st="10" end="1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Impact on the Individual &amp; </a:t>
            </a:r>
            <a:r>
              <a:rPr lang="en-GB" dirty="0" smtClean="0"/>
              <a:t>Healthcare System</a:t>
            </a:r>
            <a:r>
              <a:rPr lang="en-GB" dirty="0"/>
              <a:t/>
            </a:r>
            <a:br>
              <a:rPr lang="en-GB" dirty="0"/>
            </a:b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a:t>Evidence shows us that </a:t>
            </a:r>
            <a:r>
              <a:rPr lang="en-GB" b="1" dirty="0"/>
              <a:t>by not treating underlying depression or anxiety </a:t>
            </a:r>
            <a:r>
              <a:rPr lang="en-GB" dirty="0"/>
              <a:t>this may lead to a range of adverse effects for the individual such as:</a:t>
            </a:r>
          </a:p>
          <a:p>
            <a:pPr marL="0" indent="0">
              <a:buNone/>
            </a:pPr>
            <a:endParaRPr lang="en-GB" dirty="0"/>
          </a:p>
          <a:p>
            <a:r>
              <a:rPr lang="en-GB" dirty="0"/>
              <a:t>Lowering the likelihood of them engaging with their physical health condition reducing their ability to self-manage.</a:t>
            </a:r>
          </a:p>
          <a:p>
            <a:endParaRPr lang="en-GB" dirty="0"/>
          </a:p>
          <a:p>
            <a:r>
              <a:rPr lang="en-GB" dirty="0"/>
              <a:t>Increased likelihood of engaging in unhealthy behaviours, such as reduced physical activity, poor diet, smoking and substance use. </a:t>
            </a:r>
          </a:p>
          <a:p>
            <a:endParaRPr lang="en-GB" dirty="0"/>
          </a:p>
          <a:p>
            <a:r>
              <a:rPr lang="en-GB" dirty="0"/>
              <a:t>Poorer health outcomes; e.g. COPD – 50% increase in reported acute exacerbations where comorbid common mental health problems were present. </a:t>
            </a:r>
          </a:p>
          <a:p>
            <a:pPr marL="0" indent="0">
              <a:buNone/>
            </a:pPr>
            <a:endParaRPr lang="en-GB" dirty="0"/>
          </a:p>
          <a:p>
            <a:pPr marL="0" indent="0">
              <a:buNone/>
            </a:pPr>
            <a:r>
              <a:rPr lang="en-GB" b="1" dirty="0"/>
              <a:t>Healthcare costs for those with coexisting mental and physical health problems are around 50% higher than costs for physical health problems alone. A large proportion of this cost is accounted for by increased use of physical health services e.g. Primary care consultations and increased rates of hospitalisation. </a:t>
            </a:r>
          </a:p>
          <a:p>
            <a:pPr marL="0" indent="0">
              <a:buNone/>
            </a:pPr>
            <a:endParaRPr lang="en-GB" dirty="0"/>
          </a:p>
        </p:txBody>
      </p:sp>
    </p:spTree>
    <p:extLst>
      <p:ext uri="{BB962C8B-B14F-4D97-AF65-F5344CB8AC3E}">
        <p14:creationId xmlns:p14="http://schemas.microsoft.com/office/powerpoint/2010/main" val="264766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2" presetClass="emph" presetSubtype="0" fill="hold" nodeType="clickEffect">
                                  <p:stCondLst>
                                    <p:cond delay="0"/>
                                  </p:stCondLst>
                                  <p:childTnLst>
                                    <p:animRot by="120000">
                                      <p:cBhvr>
                                        <p:cTn id="22" dur="100" fill="hold">
                                          <p:stCondLst>
                                            <p:cond delay="0"/>
                                          </p:stCondLst>
                                        </p:cTn>
                                        <p:tgtEl>
                                          <p:spTgt spid="3">
                                            <p:txEl>
                                              <p:pRg st="8" end="8"/>
                                            </p:txEl>
                                          </p:spTgt>
                                        </p:tgtEl>
                                        <p:attrNameLst>
                                          <p:attrName>r</p:attrName>
                                        </p:attrNameLst>
                                      </p:cBhvr>
                                    </p:animRot>
                                    <p:animRot by="-240000">
                                      <p:cBhvr>
                                        <p:cTn id="23" dur="200" fill="hold">
                                          <p:stCondLst>
                                            <p:cond delay="200"/>
                                          </p:stCondLst>
                                        </p:cTn>
                                        <p:tgtEl>
                                          <p:spTgt spid="3">
                                            <p:txEl>
                                              <p:pRg st="8" end="8"/>
                                            </p:txEl>
                                          </p:spTgt>
                                        </p:tgtEl>
                                        <p:attrNameLst>
                                          <p:attrName>r</p:attrName>
                                        </p:attrNameLst>
                                      </p:cBhvr>
                                    </p:animRot>
                                    <p:animRot by="240000">
                                      <p:cBhvr>
                                        <p:cTn id="24" dur="200" fill="hold">
                                          <p:stCondLst>
                                            <p:cond delay="400"/>
                                          </p:stCondLst>
                                        </p:cTn>
                                        <p:tgtEl>
                                          <p:spTgt spid="3">
                                            <p:txEl>
                                              <p:pRg st="8" end="8"/>
                                            </p:txEl>
                                          </p:spTgt>
                                        </p:tgtEl>
                                        <p:attrNameLst>
                                          <p:attrName>r</p:attrName>
                                        </p:attrNameLst>
                                      </p:cBhvr>
                                    </p:animRot>
                                    <p:animRot by="-240000">
                                      <p:cBhvr>
                                        <p:cTn id="25" dur="200" fill="hold">
                                          <p:stCondLst>
                                            <p:cond delay="600"/>
                                          </p:stCondLst>
                                        </p:cTn>
                                        <p:tgtEl>
                                          <p:spTgt spid="3">
                                            <p:txEl>
                                              <p:pRg st="8" end="8"/>
                                            </p:txEl>
                                          </p:spTgt>
                                        </p:tgtEl>
                                        <p:attrNameLst>
                                          <p:attrName>r</p:attrName>
                                        </p:attrNameLst>
                                      </p:cBhvr>
                                    </p:animRot>
                                    <p:animRot by="120000">
                                      <p:cBhvr>
                                        <p:cTn id="26" dur="200" fill="hold">
                                          <p:stCondLst>
                                            <p:cond delay="800"/>
                                          </p:stCondLst>
                                        </p:cTn>
                                        <p:tgtEl>
                                          <p:spTgt spid="3">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a:t>
            </a:r>
            <a:r>
              <a:rPr lang="en-GB" b="1" dirty="0"/>
              <a:t>did we </a:t>
            </a:r>
            <a:r>
              <a:rPr lang="en-GB" b="1" dirty="0" smtClean="0"/>
              <a:t>do/How are we working together?</a:t>
            </a:r>
            <a:endParaRPr lang="en-GB" b="1" dirty="0"/>
          </a:p>
        </p:txBody>
      </p:sp>
      <p:sp>
        <p:nvSpPr>
          <p:cNvPr id="3" name="Content Placeholder 2"/>
          <p:cNvSpPr>
            <a:spLocks noGrp="1"/>
          </p:cNvSpPr>
          <p:nvPr>
            <p:ph idx="1"/>
          </p:nvPr>
        </p:nvSpPr>
        <p:spPr/>
        <p:txBody>
          <a:bodyPr>
            <a:normAutofit fontScale="77500" lnSpcReduction="20000"/>
          </a:bodyPr>
          <a:lstStyle/>
          <a:p>
            <a:r>
              <a:rPr lang="en-GB" dirty="0" smtClean="0"/>
              <a:t>Met up with each other!</a:t>
            </a:r>
          </a:p>
          <a:p>
            <a:r>
              <a:rPr lang="en-GB" dirty="0" smtClean="0"/>
              <a:t>Pulmonary Rehabilitation:</a:t>
            </a:r>
          </a:p>
          <a:p>
            <a:pPr>
              <a:buFont typeface="Wingdings" panose="05000000000000000000" pitchFamily="2" charset="2"/>
              <a:buChar char="Ø"/>
            </a:pPr>
            <a:r>
              <a:rPr lang="en-GB" dirty="0" smtClean="0"/>
              <a:t>Planned and executed joint sessions specifically for the Pulmonary Rehabilitation (PR) Course </a:t>
            </a:r>
          </a:p>
          <a:p>
            <a:pPr>
              <a:buFont typeface="Wingdings" panose="05000000000000000000" pitchFamily="2" charset="2"/>
              <a:buChar char="Ø"/>
            </a:pPr>
            <a:r>
              <a:rPr lang="en-GB" dirty="0" smtClean="0"/>
              <a:t>Modified and adapted course over the years (particularly to focus more on anxiety rather than depression, but also to respond to patients feedback)</a:t>
            </a:r>
          </a:p>
          <a:p>
            <a:pPr>
              <a:buFont typeface="Wingdings" panose="05000000000000000000" pitchFamily="2" charset="2"/>
              <a:buChar char="Ø"/>
            </a:pPr>
            <a:r>
              <a:rPr lang="en-GB" dirty="0" smtClean="0"/>
              <a:t>Expanded from one session to two PR sessions (early on)</a:t>
            </a:r>
          </a:p>
          <a:p>
            <a:pPr>
              <a:buFont typeface="Wingdings" panose="05000000000000000000" pitchFamily="2" charset="2"/>
              <a:buChar char="Ø"/>
            </a:pPr>
            <a:r>
              <a:rPr lang="en-GB" dirty="0" smtClean="0"/>
              <a:t>Modified to combine Physical and Emotional aspects into topic ‘Managing Breathlessness’.</a:t>
            </a:r>
          </a:p>
          <a:p>
            <a:pPr>
              <a:buFont typeface="Wingdings" panose="05000000000000000000" pitchFamily="2" charset="2"/>
              <a:buChar char="Ø"/>
            </a:pPr>
            <a:r>
              <a:rPr lang="en-GB" dirty="0" smtClean="0"/>
              <a:t>Modified the order of PR sessions to improve flow.</a:t>
            </a:r>
          </a:p>
          <a:p>
            <a:pPr>
              <a:buFont typeface="Wingdings" panose="05000000000000000000" pitchFamily="2" charset="2"/>
              <a:buChar char="Ø"/>
            </a:pPr>
            <a:r>
              <a:rPr lang="en-GB" dirty="0" smtClean="0"/>
              <a:t>Continue to meet regularly and discuss/review PR joint sessions</a:t>
            </a:r>
          </a:p>
          <a:p>
            <a:r>
              <a:rPr lang="en-GB" dirty="0" smtClean="0"/>
              <a:t>Wider joint working – have begun to meet to look at expanding the scope for our teams joint working e.g. such as new projects like PREPARE.</a:t>
            </a:r>
          </a:p>
        </p:txBody>
      </p:sp>
    </p:spTree>
    <p:extLst>
      <p:ext uri="{BB962C8B-B14F-4D97-AF65-F5344CB8AC3E}">
        <p14:creationId xmlns:p14="http://schemas.microsoft.com/office/powerpoint/2010/main" val="301982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351"/>
            <a:ext cx="10515600" cy="1325563"/>
          </a:xfrm>
        </p:spPr>
        <p:txBody>
          <a:bodyPr/>
          <a:lstStyle/>
          <a:p>
            <a:r>
              <a:rPr lang="en-GB" b="1" dirty="0" smtClean="0"/>
              <a:t>Challenges we have faced</a:t>
            </a:r>
            <a:endParaRPr lang="en-GB" b="1" dirty="0"/>
          </a:p>
        </p:txBody>
      </p:sp>
      <p:sp>
        <p:nvSpPr>
          <p:cNvPr id="3" name="Content Placeholder 2"/>
          <p:cNvSpPr>
            <a:spLocks noGrp="1"/>
          </p:cNvSpPr>
          <p:nvPr>
            <p:ph idx="1"/>
          </p:nvPr>
        </p:nvSpPr>
        <p:spPr>
          <a:xfrm>
            <a:off x="838200" y="1190172"/>
            <a:ext cx="10515600" cy="4986792"/>
          </a:xfrm>
        </p:spPr>
        <p:txBody>
          <a:bodyPr>
            <a:noAutofit/>
          </a:bodyPr>
          <a:lstStyle/>
          <a:p>
            <a:r>
              <a:rPr lang="en-GB" sz="1600" dirty="0" smtClean="0"/>
              <a:t>Multiple Changes in Management (Respiratory)</a:t>
            </a:r>
          </a:p>
          <a:p>
            <a:r>
              <a:rPr lang="en-GB" sz="1600" dirty="0" smtClean="0"/>
              <a:t>Changes of staff (both Respiratory and Let’s </a:t>
            </a:r>
            <a:r>
              <a:rPr lang="en-GB" sz="1600" dirty="0"/>
              <a:t>T</a:t>
            </a:r>
            <a:r>
              <a:rPr lang="en-GB" sz="1600" dirty="0" smtClean="0"/>
              <a:t>alk Clinicians)</a:t>
            </a:r>
          </a:p>
          <a:p>
            <a:r>
              <a:rPr lang="en-GB" sz="1600" dirty="0" smtClean="0"/>
              <a:t>Lack of confidence in both teams with each others subject matter</a:t>
            </a:r>
          </a:p>
          <a:p>
            <a:r>
              <a:rPr lang="en-GB" sz="1600" dirty="0" smtClean="0"/>
              <a:t>Wide variety of team members in both teams – but specifically how Respiratory is Countywide but Let’s Talk is locality based. </a:t>
            </a:r>
          </a:p>
          <a:p>
            <a:r>
              <a:rPr lang="en-GB" sz="1600" dirty="0" smtClean="0"/>
              <a:t>Poor patient response to ‘outsiders’ from PR Groups at times.</a:t>
            </a:r>
          </a:p>
          <a:p>
            <a:r>
              <a:rPr lang="en-GB" sz="1600" dirty="0" smtClean="0"/>
              <a:t>Different ways of working/approach to subject matter</a:t>
            </a:r>
          </a:p>
          <a:p>
            <a:r>
              <a:rPr lang="en-GB" sz="1600" dirty="0" smtClean="0"/>
              <a:t>Different ideas of what we are trying to achieve</a:t>
            </a:r>
          </a:p>
          <a:p>
            <a:r>
              <a:rPr lang="en-GB" sz="1600" dirty="0" smtClean="0"/>
              <a:t>Time limitations (length of talks/amount of sessions per group). Us finishing on time. </a:t>
            </a:r>
          </a:p>
          <a:p>
            <a:r>
              <a:rPr lang="en-GB" sz="1600" dirty="0" smtClean="0"/>
              <a:t>Patient perceptions – poor response to discussing emotional wellbeing</a:t>
            </a:r>
          </a:p>
          <a:p>
            <a:r>
              <a:rPr lang="en-GB" sz="1600" dirty="0" smtClean="0"/>
              <a:t>Wording</a:t>
            </a:r>
          </a:p>
          <a:p>
            <a:r>
              <a:rPr lang="en-GB" sz="1600" dirty="0" smtClean="0"/>
              <a:t>Making it relevant to patients</a:t>
            </a:r>
          </a:p>
          <a:p>
            <a:r>
              <a:rPr lang="en-GB" sz="1600" dirty="0" smtClean="0"/>
              <a:t>Getting patients to engage</a:t>
            </a:r>
          </a:p>
          <a:p>
            <a:r>
              <a:rPr lang="en-GB" sz="1600" dirty="0" smtClean="0"/>
              <a:t>Data</a:t>
            </a:r>
          </a:p>
          <a:p>
            <a:r>
              <a:rPr lang="en-GB" sz="1600" dirty="0" smtClean="0"/>
              <a:t>Inflexibility of sessions – not being able to come back to Emotional wellbeing at later sessions. Therapists not able to stay longer</a:t>
            </a:r>
          </a:p>
        </p:txBody>
      </p:sp>
    </p:spTree>
    <p:extLst>
      <p:ext uri="{BB962C8B-B14F-4D97-AF65-F5344CB8AC3E}">
        <p14:creationId xmlns:p14="http://schemas.microsoft.com/office/powerpoint/2010/main" val="4133289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smtClean="0"/>
              <a:t>How have we overcome these Challenges?</a:t>
            </a:r>
            <a:endParaRPr lang="en-GB" sz="4800" b="1"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	Patience				</a:t>
            </a:r>
          </a:p>
          <a:p>
            <a:pPr marL="0" indent="0">
              <a:buNone/>
            </a:pPr>
            <a:r>
              <a:rPr lang="en-GB" dirty="0"/>
              <a:t>	</a:t>
            </a:r>
            <a:r>
              <a:rPr lang="en-GB" dirty="0" smtClean="0"/>
              <a:t>			Determination</a:t>
            </a:r>
          </a:p>
          <a:p>
            <a:pPr marL="0" indent="0">
              <a:buNone/>
            </a:pPr>
            <a:r>
              <a:rPr lang="en-GB" dirty="0" smtClean="0"/>
              <a:t>							Engaged Management</a:t>
            </a:r>
            <a:endParaRPr lang="en-GB" dirty="0"/>
          </a:p>
          <a:p>
            <a:pPr marL="0" indent="0">
              <a:buNone/>
            </a:pPr>
            <a:r>
              <a:rPr lang="en-GB" dirty="0" smtClean="0"/>
              <a:t>Perseverance	</a:t>
            </a:r>
          </a:p>
          <a:p>
            <a:pPr marL="0" indent="0">
              <a:buNone/>
            </a:pPr>
            <a:r>
              <a:rPr lang="en-GB" dirty="0" smtClean="0"/>
              <a:t>			Shared Values of Patient Journey/Experience</a:t>
            </a:r>
          </a:p>
          <a:p>
            <a:pPr marL="0" indent="0">
              <a:buNone/>
            </a:pPr>
            <a:endParaRPr lang="en-GB" dirty="0" smtClean="0"/>
          </a:p>
          <a:p>
            <a:pPr marL="0" indent="0">
              <a:buNone/>
            </a:pPr>
            <a:r>
              <a:rPr lang="en-GB" dirty="0"/>
              <a:t>	</a:t>
            </a:r>
            <a:r>
              <a:rPr lang="en-GB" dirty="0" smtClean="0"/>
              <a:t>	NHS Targets</a:t>
            </a:r>
          </a:p>
          <a:p>
            <a:pPr marL="0" indent="0">
              <a:buNone/>
            </a:pPr>
            <a:r>
              <a:rPr lang="en-GB" dirty="0" smtClean="0"/>
              <a:t>				We’ve Pulled Together!</a:t>
            </a:r>
          </a:p>
          <a:p>
            <a:pPr marL="0" indent="0">
              <a:buNone/>
            </a:pPr>
            <a:r>
              <a:rPr lang="en-GB" dirty="0" smtClean="0"/>
              <a:t>Frequent meetings</a:t>
            </a:r>
            <a:endParaRPr lang="en-GB" dirty="0"/>
          </a:p>
          <a:p>
            <a:pPr marL="0" indent="0">
              <a:buNone/>
            </a:pPr>
            <a:r>
              <a:rPr lang="en-GB" dirty="0" smtClean="0"/>
              <a:t>							Re-evaluation/Modifying		</a:t>
            </a:r>
          </a:p>
          <a:p>
            <a:pPr marL="0" indent="0">
              <a:buNone/>
            </a:pPr>
            <a:r>
              <a:rPr lang="en-GB" dirty="0" smtClean="0"/>
              <a:t>Listening to patients</a:t>
            </a:r>
          </a:p>
        </p:txBody>
      </p:sp>
    </p:spTree>
    <p:extLst>
      <p:ext uri="{BB962C8B-B14F-4D97-AF65-F5344CB8AC3E}">
        <p14:creationId xmlns:p14="http://schemas.microsoft.com/office/powerpoint/2010/main" val="69227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Factors of Success:</a:t>
            </a:r>
            <a:endParaRPr lang="en-GB" b="1" dirty="0"/>
          </a:p>
        </p:txBody>
      </p:sp>
      <p:sp>
        <p:nvSpPr>
          <p:cNvPr id="3" name="Content Placeholder 2"/>
          <p:cNvSpPr>
            <a:spLocks noGrp="1"/>
          </p:cNvSpPr>
          <p:nvPr>
            <p:ph idx="1"/>
          </p:nvPr>
        </p:nvSpPr>
        <p:spPr/>
        <p:txBody>
          <a:bodyPr>
            <a:normAutofit fontScale="85000" lnSpcReduction="20000"/>
          </a:bodyPr>
          <a:lstStyle/>
          <a:p>
            <a:r>
              <a:rPr lang="en-GB" dirty="0" smtClean="0"/>
              <a:t>Much improved level of understanding of anxiety and breathlessness by both sides.</a:t>
            </a:r>
          </a:p>
          <a:p>
            <a:r>
              <a:rPr lang="en-GB" dirty="0" smtClean="0"/>
              <a:t>Enthusiasm to co-work.</a:t>
            </a:r>
          </a:p>
          <a:p>
            <a:r>
              <a:rPr lang="en-GB" dirty="0" smtClean="0"/>
              <a:t>Addition of O.T. to Respiratory Service – joint understanding of both team’s perspectives.</a:t>
            </a:r>
          </a:p>
          <a:p>
            <a:r>
              <a:rPr lang="en-GB" dirty="0" smtClean="0"/>
              <a:t>Frequent and effective communication</a:t>
            </a:r>
          </a:p>
          <a:p>
            <a:r>
              <a:rPr lang="en-GB" dirty="0" smtClean="0"/>
              <a:t>Listening to Feedback</a:t>
            </a:r>
          </a:p>
          <a:p>
            <a:r>
              <a:rPr lang="en-GB" dirty="0" smtClean="0"/>
              <a:t>Good signposting to the ‘Let’s Talk’ team </a:t>
            </a:r>
            <a:endParaRPr lang="en-GB" dirty="0"/>
          </a:p>
          <a:p>
            <a:r>
              <a:rPr lang="en-GB" dirty="0" smtClean="0"/>
              <a:t>Visual aids such as BORG chart</a:t>
            </a:r>
          </a:p>
          <a:p>
            <a:r>
              <a:rPr lang="en-GB" dirty="0" smtClean="0"/>
              <a:t>Stable management to the PR team </a:t>
            </a:r>
          </a:p>
          <a:p>
            <a:r>
              <a:rPr lang="en-GB" dirty="0" smtClean="0"/>
              <a:t>Flexibility by both teams </a:t>
            </a:r>
            <a:r>
              <a:rPr lang="en-GB" dirty="0"/>
              <a:t>to go ‘off </a:t>
            </a:r>
            <a:r>
              <a:rPr lang="en-GB" dirty="0" err="1"/>
              <a:t>piste</a:t>
            </a:r>
            <a:r>
              <a:rPr lang="en-GB" dirty="0"/>
              <a:t>’ in order to reflect patient’s needs</a:t>
            </a:r>
            <a:r>
              <a:rPr lang="en-GB" dirty="0" smtClean="0"/>
              <a:t>.</a:t>
            </a:r>
          </a:p>
          <a:p>
            <a:r>
              <a:rPr lang="en-GB" dirty="0" smtClean="0"/>
              <a:t>Aiming for Accreditation of the Pulmonary Rehabilitation course.</a:t>
            </a:r>
            <a:endParaRPr lang="en-GB" dirty="0"/>
          </a:p>
          <a:p>
            <a:endParaRPr lang="en-GB" dirty="0" smtClean="0"/>
          </a:p>
        </p:txBody>
      </p:sp>
    </p:spTree>
    <p:extLst>
      <p:ext uri="{BB962C8B-B14F-4D97-AF65-F5344CB8AC3E}">
        <p14:creationId xmlns:p14="http://schemas.microsoft.com/office/powerpoint/2010/main" val="705378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3082</TotalTime>
  <Words>1132</Words>
  <Application>Microsoft Office PowerPoint</Application>
  <PresentationFormat>Widescreen</PresentationFormat>
  <Paragraphs>114</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Wingdings</vt:lpstr>
      <vt:lpstr>Office Theme</vt:lpstr>
      <vt:lpstr>1_Office Theme</vt:lpstr>
      <vt:lpstr>Collaborative Working Joint working benefits: Patient Services Example </vt:lpstr>
      <vt:lpstr>Introductions:</vt:lpstr>
      <vt:lpstr>Introduction – how did this start?</vt:lpstr>
      <vt:lpstr>Review of the Evidence…</vt:lpstr>
      <vt:lpstr>Impact on the Individual &amp; Healthcare System </vt:lpstr>
      <vt:lpstr>What did we do/How are we working together?</vt:lpstr>
      <vt:lpstr>Challenges we have faced</vt:lpstr>
      <vt:lpstr>How have we overcome these Challenges?</vt:lpstr>
      <vt:lpstr>Key Factors of Success:</vt:lpstr>
      <vt:lpstr>Ongoing challenges (and ideas)</vt:lpstr>
      <vt:lpstr>Ongoing Aims</vt:lpstr>
      <vt:lpstr>PowerPoint Presentation</vt:lpstr>
      <vt:lpstr>PowerPoint Presentation</vt:lpstr>
      <vt:lpstr>PowerPoint Presentation</vt:lpstr>
      <vt:lpstr>How are we going to deliver these aims? Ideas for the future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Hayley</dc:creator>
  <cp:lastModifiedBy>Joyce Hayley</cp:lastModifiedBy>
  <cp:revision>51</cp:revision>
  <dcterms:created xsi:type="dcterms:W3CDTF">2019-08-15T13:39:51Z</dcterms:created>
  <dcterms:modified xsi:type="dcterms:W3CDTF">2019-08-28T13:33:08Z</dcterms:modified>
</cp:coreProperties>
</file>